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353" r:id="rId2"/>
    <p:sldId id="346" r:id="rId3"/>
    <p:sldId id="301" r:id="rId4"/>
    <p:sldId id="287" r:id="rId5"/>
    <p:sldId id="343" r:id="rId6"/>
    <p:sldId id="348" r:id="rId7"/>
    <p:sldId id="349" r:id="rId8"/>
    <p:sldId id="350" r:id="rId9"/>
    <p:sldId id="352"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548" autoAdjust="0"/>
    <p:restoredTop sz="94660"/>
  </p:normalViewPr>
  <p:slideViewPr>
    <p:cSldViewPr snapToGrid="0">
      <p:cViewPr varScale="1">
        <p:scale>
          <a:sx n="87" d="100"/>
          <a:sy n="87" d="100"/>
        </p:scale>
        <p:origin x="44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9.emf"/><Relationship Id="rId7" Type="http://schemas.openxmlformats.org/officeDocument/2006/relationships/image" Target="../media/image13.emf"/><Relationship Id="rId2" Type="http://schemas.openxmlformats.org/officeDocument/2006/relationships/image" Target="../media/image8.emf"/><Relationship Id="rId1" Type="http://schemas.openxmlformats.org/officeDocument/2006/relationships/image" Target="../media/image7.emf"/><Relationship Id="rId6" Type="http://schemas.openxmlformats.org/officeDocument/2006/relationships/image" Target="../media/image12.emf"/><Relationship Id="rId5" Type="http://schemas.openxmlformats.org/officeDocument/2006/relationships/image" Target="../media/image11.emf"/><Relationship Id="rId4" Type="http://schemas.openxmlformats.org/officeDocument/2006/relationships/image" Target="../media/image10.e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image" Target="../media/image15.emf"/><Relationship Id="rId1" Type="http://schemas.openxmlformats.org/officeDocument/2006/relationships/image" Target="../media/image14.emf"/><Relationship Id="rId4" Type="http://schemas.openxmlformats.org/officeDocument/2006/relationships/image" Target="../media/image17.e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image" Target="../media/image19.emf"/><Relationship Id="rId1" Type="http://schemas.openxmlformats.org/officeDocument/2006/relationships/image" Target="../media/image18.emf"/><Relationship Id="rId4" Type="http://schemas.openxmlformats.org/officeDocument/2006/relationships/image" Target="../media/image2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86F1586-25A4-4021-8153-CD3F7BEE4AF9}" type="datetimeFigureOut">
              <a:rPr lang="en-US" smtClean="0"/>
              <a:t>08-May-19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B5403A-C4C7-499E-AFBB-705D5FE1A088}" type="slidenum">
              <a:rPr lang="en-US" smtClean="0"/>
              <a:t>‹#›</a:t>
            </a:fld>
            <a:endParaRPr lang="en-US"/>
          </a:p>
        </p:txBody>
      </p:sp>
    </p:spTree>
    <p:extLst>
      <p:ext uri="{BB962C8B-B14F-4D97-AF65-F5344CB8AC3E}">
        <p14:creationId xmlns:p14="http://schemas.microsoft.com/office/powerpoint/2010/main" val="27461793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2">
            <a:extLst>
              <a:ext uri="{FF2B5EF4-FFF2-40B4-BE49-F238E27FC236}">
                <a16:creationId xmlns:a16="http://schemas.microsoft.com/office/drawing/2014/main" id="{53D6B107-1FD0-48A8-A1B7-EB8AEBE60CD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8" name="Rectangle 3">
            <a:extLst>
              <a:ext uri="{FF2B5EF4-FFF2-40B4-BE49-F238E27FC236}">
                <a16:creationId xmlns:a16="http://schemas.microsoft.com/office/drawing/2014/main" id="{14F27BC6-ADE7-461E-9C06-20B33A3441C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ea typeface="ＭＳ Ｐゴシック" panose="020B0600070205080204" pitchFamily="34" charset="-128"/>
            </a:endParaRPr>
          </a:p>
        </p:txBody>
      </p:sp>
    </p:spTree>
    <p:extLst>
      <p:ext uri="{BB962C8B-B14F-4D97-AF65-F5344CB8AC3E}">
        <p14:creationId xmlns:p14="http://schemas.microsoft.com/office/powerpoint/2010/main" val="18421664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BC8B66-DB5E-4FF8-A58B-3F636E29DBF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C7A36BD-CF3C-4D03-AF3E-56A814A3CE8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9D1DB84-999A-450D-9C31-686488211C00}"/>
              </a:ext>
            </a:extLst>
          </p:cNvPr>
          <p:cNvSpPr>
            <a:spLocks noGrp="1"/>
          </p:cNvSpPr>
          <p:nvPr>
            <p:ph type="dt" sz="half" idx="10"/>
          </p:nvPr>
        </p:nvSpPr>
        <p:spPr/>
        <p:txBody>
          <a:bodyPr/>
          <a:lstStyle/>
          <a:p>
            <a:fld id="{693A7CEA-A539-4FE9-8828-3E7EEB9DB961}" type="datetimeFigureOut">
              <a:rPr lang="en-US" smtClean="0"/>
              <a:t>08-May-19</a:t>
            </a:fld>
            <a:endParaRPr lang="en-US"/>
          </a:p>
        </p:txBody>
      </p:sp>
      <p:sp>
        <p:nvSpPr>
          <p:cNvPr id="5" name="Footer Placeholder 4">
            <a:extLst>
              <a:ext uri="{FF2B5EF4-FFF2-40B4-BE49-F238E27FC236}">
                <a16:creationId xmlns:a16="http://schemas.microsoft.com/office/drawing/2014/main" id="{EFD8A2EA-C713-49F2-A4B6-34F6367723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2A3817-8C53-41E5-904E-F5988DBA7DFB}"/>
              </a:ext>
            </a:extLst>
          </p:cNvPr>
          <p:cNvSpPr>
            <a:spLocks noGrp="1"/>
          </p:cNvSpPr>
          <p:nvPr>
            <p:ph type="sldNum" sz="quarter" idx="12"/>
          </p:nvPr>
        </p:nvSpPr>
        <p:spPr/>
        <p:txBody>
          <a:bodyPr/>
          <a:lstStyle/>
          <a:p>
            <a:fld id="{0BB3F9DA-D2CA-4087-93DD-16BCC3AA2C47}" type="slidenum">
              <a:rPr lang="en-US" smtClean="0"/>
              <a:t>‹#›</a:t>
            </a:fld>
            <a:endParaRPr lang="en-US"/>
          </a:p>
        </p:txBody>
      </p:sp>
    </p:spTree>
    <p:extLst>
      <p:ext uri="{BB962C8B-B14F-4D97-AF65-F5344CB8AC3E}">
        <p14:creationId xmlns:p14="http://schemas.microsoft.com/office/powerpoint/2010/main" val="13925483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AEDB11-F551-495C-B6D1-F8D71FE509B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D2AC279-EC0C-4EAA-A9A1-4285B68DAF1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A992154-C5B6-470A-874D-65173FD92210}"/>
              </a:ext>
            </a:extLst>
          </p:cNvPr>
          <p:cNvSpPr>
            <a:spLocks noGrp="1"/>
          </p:cNvSpPr>
          <p:nvPr>
            <p:ph type="dt" sz="half" idx="10"/>
          </p:nvPr>
        </p:nvSpPr>
        <p:spPr/>
        <p:txBody>
          <a:bodyPr/>
          <a:lstStyle/>
          <a:p>
            <a:fld id="{693A7CEA-A539-4FE9-8828-3E7EEB9DB961}" type="datetimeFigureOut">
              <a:rPr lang="en-US" smtClean="0"/>
              <a:t>08-May-19</a:t>
            </a:fld>
            <a:endParaRPr lang="en-US"/>
          </a:p>
        </p:txBody>
      </p:sp>
      <p:sp>
        <p:nvSpPr>
          <p:cNvPr id="5" name="Footer Placeholder 4">
            <a:extLst>
              <a:ext uri="{FF2B5EF4-FFF2-40B4-BE49-F238E27FC236}">
                <a16:creationId xmlns:a16="http://schemas.microsoft.com/office/drawing/2014/main" id="{00A23E5E-F282-4382-9DD6-359BEEBEA1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352CF1-098A-468B-8E60-C6189438BC0E}"/>
              </a:ext>
            </a:extLst>
          </p:cNvPr>
          <p:cNvSpPr>
            <a:spLocks noGrp="1"/>
          </p:cNvSpPr>
          <p:nvPr>
            <p:ph type="sldNum" sz="quarter" idx="12"/>
          </p:nvPr>
        </p:nvSpPr>
        <p:spPr/>
        <p:txBody>
          <a:bodyPr/>
          <a:lstStyle/>
          <a:p>
            <a:fld id="{0BB3F9DA-D2CA-4087-93DD-16BCC3AA2C47}" type="slidenum">
              <a:rPr lang="en-US" smtClean="0"/>
              <a:t>‹#›</a:t>
            </a:fld>
            <a:endParaRPr lang="en-US"/>
          </a:p>
        </p:txBody>
      </p:sp>
    </p:spTree>
    <p:extLst>
      <p:ext uri="{BB962C8B-B14F-4D97-AF65-F5344CB8AC3E}">
        <p14:creationId xmlns:p14="http://schemas.microsoft.com/office/powerpoint/2010/main" val="39275005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EB2C9D1-391E-41A9-A977-3C82D8D25F1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88766BC-58E8-4CC8-A9F1-5504611F8B3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58799F-A5E0-42ED-9819-E56FCB44675C}"/>
              </a:ext>
            </a:extLst>
          </p:cNvPr>
          <p:cNvSpPr>
            <a:spLocks noGrp="1"/>
          </p:cNvSpPr>
          <p:nvPr>
            <p:ph type="dt" sz="half" idx="10"/>
          </p:nvPr>
        </p:nvSpPr>
        <p:spPr/>
        <p:txBody>
          <a:bodyPr/>
          <a:lstStyle/>
          <a:p>
            <a:fld id="{693A7CEA-A539-4FE9-8828-3E7EEB9DB961}" type="datetimeFigureOut">
              <a:rPr lang="en-US" smtClean="0"/>
              <a:t>08-May-19</a:t>
            </a:fld>
            <a:endParaRPr lang="en-US"/>
          </a:p>
        </p:txBody>
      </p:sp>
      <p:sp>
        <p:nvSpPr>
          <p:cNvPr id="5" name="Footer Placeholder 4">
            <a:extLst>
              <a:ext uri="{FF2B5EF4-FFF2-40B4-BE49-F238E27FC236}">
                <a16:creationId xmlns:a16="http://schemas.microsoft.com/office/drawing/2014/main" id="{C0D9D5A5-9F66-4491-9DCE-121EA5E746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E74627-7A8D-43C9-A79E-ABFD5B157A64}"/>
              </a:ext>
            </a:extLst>
          </p:cNvPr>
          <p:cNvSpPr>
            <a:spLocks noGrp="1"/>
          </p:cNvSpPr>
          <p:nvPr>
            <p:ph type="sldNum" sz="quarter" idx="12"/>
          </p:nvPr>
        </p:nvSpPr>
        <p:spPr/>
        <p:txBody>
          <a:bodyPr/>
          <a:lstStyle/>
          <a:p>
            <a:fld id="{0BB3F9DA-D2CA-4087-93DD-16BCC3AA2C47}" type="slidenum">
              <a:rPr lang="en-US" smtClean="0"/>
              <a:t>‹#›</a:t>
            </a:fld>
            <a:endParaRPr lang="en-US"/>
          </a:p>
        </p:txBody>
      </p:sp>
    </p:spTree>
    <p:extLst>
      <p:ext uri="{BB962C8B-B14F-4D97-AF65-F5344CB8AC3E}">
        <p14:creationId xmlns:p14="http://schemas.microsoft.com/office/powerpoint/2010/main" val="5499236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08DBDF-88C9-4C44-B0E9-690BE0B4C0B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93DEE72-1350-4518-ADDF-1F9CE5FF585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4FBF54B-6DC6-401B-A0A2-95A03F88DC07}"/>
              </a:ext>
            </a:extLst>
          </p:cNvPr>
          <p:cNvSpPr>
            <a:spLocks noGrp="1"/>
          </p:cNvSpPr>
          <p:nvPr>
            <p:ph type="dt" sz="half" idx="10"/>
          </p:nvPr>
        </p:nvSpPr>
        <p:spPr/>
        <p:txBody>
          <a:bodyPr/>
          <a:lstStyle/>
          <a:p>
            <a:fld id="{693A7CEA-A539-4FE9-8828-3E7EEB9DB961}" type="datetimeFigureOut">
              <a:rPr lang="en-US" smtClean="0"/>
              <a:t>08-May-19</a:t>
            </a:fld>
            <a:endParaRPr lang="en-US"/>
          </a:p>
        </p:txBody>
      </p:sp>
      <p:sp>
        <p:nvSpPr>
          <p:cNvPr id="5" name="Footer Placeholder 4">
            <a:extLst>
              <a:ext uri="{FF2B5EF4-FFF2-40B4-BE49-F238E27FC236}">
                <a16:creationId xmlns:a16="http://schemas.microsoft.com/office/drawing/2014/main" id="{B9ADBF81-89B7-486D-BD9A-1A6957CD76E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BF7D072-1379-4A01-B173-5431C3FF9AFC}"/>
              </a:ext>
            </a:extLst>
          </p:cNvPr>
          <p:cNvSpPr>
            <a:spLocks noGrp="1"/>
          </p:cNvSpPr>
          <p:nvPr>
            <p:ph type="sldNum" sz="quarter" idx="12"/>
          </p:nvPr>
        </p:nvSpPr>
        <p:spPr/>
        <p:txBody>
          <a:bodyPr/>
          <a:lstStyle/>
          <a:p>
            <a:fld id="{0BB3F9DA-D2CA-4087-93DD-16BCC3AA2C47}" type="slidenum">
              <a:rPr lang="en-US" smtClean="0"/>
              <a:t>‹#›</a:t>
            </a:fld>
            <a:endParaRPr lang="en-US"/>
          </a:p>
        </p:txBody>
      </p:sp>
    </p:spTree>
    <p:extLst>
      <p:ext uri="{BB962C8B-B14F-4D97-AF65-F5344CB8AC3E}">
        <p14:creationId xmlns:p14="http://schemas.microsoft.com/office/powerpoint/2010/main" val="11563486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8C616B-E4E6-44BB-943C-C631DD069DC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FF26EA3-5DBA-47AE-B9E1-FA46CC34AB7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A50A85E-9013-4211-9DC3-DD8A4157538F}"/>
              </a:ext>
            </a:extLst>
          </p:cNvPr>
          <p:cNvSpPr>
            <a:spLocks noGrp="1"/>
          </p:cNvSpPr>
          <p:nvPr>
            <p:ph type="dt" sz="half" idx="10"/>
          </p:nvPr>
        </p:nvSpPr>
        <p:spPr/>
        <p:txBody>
          <a:bodyPr/>
          <a:lstStyle/>
          <a:p>
            <a:fld id="{693A7CEA-A539-4FE9-8828-3E7EEB9DB961}" type="datetimeFigureOut">
              <a:rPr lang="en-US" smtClean="0"/>
              <a:t>08-May-19</a:t>
            </a:fld>
            <a:endParaRPr lang="en-US"/>
          </a:p>
        </p:txBody>
      </p:sp>
      <p:sp>
        <p:nvSpPr>
          <p:cNvPr id="5" name="Footer Placeholder 4">
            <a:extLst>
              <a:ext uri="{FF2B5EF4-FFF2-40B4-BE49-F238E27FC236}">
                <a16:creationId xmlns:a16="http://schemas.microsoft.com/office/drawing/2014/main" id="{F158F8D8-3448-4EE3-9F1B-D473BF88CD4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6F0B5F-A7B1-42BC-89BA-DC0DC36FA8C8}"/>
              </a:ext>
            </a:extLst>
          </p:cNvPr>
          <p:cNvSpPr>
            <a:spLocks noGrp="1"/>
          </p:cNvSpPr>
          <p:nvPr>
            <p:ph type="sldNum" sz="quarter" idx="12"/>
          </p:nvPr>
        </p:nvSpPr>
        <p:spPr/>
        <p:txBody>
          <a:bodyPr/>
          <a:lstStyle/>
          <a:p>
            <a:fld id="{0BB3F9DA-D2CA-4087-93DD-16BCC3AA2C47}" type="slidenum">
              <a:rPr lang="en-US" smtClean="0"/>
              <a:t>‹#›</a:t>
            </a:fld>
            <a:endParaRPr lang="en-US"/>
          </a:p>
        </p:txBody>
      </p:sp>
    </p:spTree>
    <p:extLst>
      <p:ext uri="{BB962C8B-B14F-4D97-AF65-F5344CB8AC3E}">
        <p14:creationId xmlns:p14="http://schemas.microsoft.com/office/powerpoint/2010/main" val="33359414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68C94B-4B1D-455B-BAF9-52A6E00FBF5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CA4AE59-09DC-4CB9-A396-340E4E26022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3C03DE4-FEEB-4782-BB6F-008DF80AC76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FF18381-0D2D-4E5A-84D4-47FAC924AA26}"/>
              </a:ext>
            </a:extLst>
          </p:cNvPr>
          <p:cNvSpPr>
            <a:spLocks noGrp="1"/>
          </p:cNvSpPr>
          <p:nvPr>
            <p:ph type="dt" sz="half" idx="10"/>
          </p:nvPr>
        </p:nvSpPr>
        <p:spPr/>
        <p:txBody>
          <a:bodyPr/>
          <a:lstStyle/>
          <a:p>
            <a:fld id="{693A7CEA-A539-4FE9-8828-3E7EEB9DB961}" type="datetimeFigureOut">
              <a:rPr lang="en-US" smtClean="0"/>
              <a:t>08-May-19</a:t>
            </a:fld>
            <a:endParaRPr lang="en-US"/>
          </a:p>
        </p:txBody>
      </p:sp>
      <p:sp>
        <p:nvSpPr>
          <p:cNvPr id="6" name="Footer Placeholder 5">
            <a:extLst>
              <a:ext uri="{FF2B5EF4-FFF2-40B4-BE49-F238E27FC236}">
                <a16:creationId xmlns:a16="http://schemas.microsoft.com/office/drawing/2014/main" id="{C31574CB-BB40-4B7F-91A4-2FA4AA13C75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4016F81-5891-498E-BE6B-86FF8CAD0746}"/>
              </a:ext>
            </a:extLst>
          </p:cNvPr>
          <p:cNvSpPr>
            <a:spLocks noGrp="1"/>
          </p:cNvSpPr>
          <p:nvPr>
            <p:ph type="sldNum" sz="quarter" idx="12"/>
          </p:nvPr>
        </p:nvSpPr>
        <p:spPr/>
        <p:txBody>
          <a:bodyPr/>
          <a:lstStyle/>
          <a:p>
            <a:fld id="{0BB3F9DA-D2CA-4087-93DD-16BCC3AA2C47}" type="slidenum">
              <a:rPr lang="en-US" smtClean="0"/>
              <a:t>‹#›</a:t>
            </a:fld>
            <a:endParaRPr lang="en-US"/>
          </a:p>
        </p:txBody>
      </p:sp>
    </p:spTree>
    <p:extLst>
      <p:ext uri="{BB962C8B-B14F-4D97-AF65-F5344CB8AC3E}">
        <p14:creationId xmlns:p14="http://schemas.microsoft.com/office/powerpoint/2010/main" val="22559393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6B90AA-A862-4355-B520-025DCEB3585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99C4BF4-76AA-4379-AEDB-0D2C95E39FB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BCB3548-42CB-4043-8C36-63FD7A033B9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87AE499-D371-44EF-B2D7-9499B1ACA1D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8B5BABA-A728-4631-BA8C-60FBFC5D6A2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75CCE19-D0CF-4268-A9BD-825779427B34}"/>
              </a:ext>
            </a:extLst>
          </p:cNvPr>
          <p:cNvSpPr>
            <a:spLocks noGrp="1"/>
          </p:cNvSpPr>
          <p:nvPr>
            <p:ph type="dt" sz="half" idx="10"/>
          </p:nvPr>
        </p:nvSpPr>
        <p:spPr/>
        <p:txBody>
          <a:bodyPr/>
          <a:lstStyle/>
          <a:p>
            <a:fld id="{693A7CEA-A539-4FE9-8828-3E7EEB9DB961}" type="datetimeFigureOut">
              <a:rPr lang="en-US" smtClean="0"/>
              <a:t>08-May-19</a:t>
            </a:fld>
            <a:endParaRPr lang="en-US"/>
          </a:p>
        </p:txBody>
      </p:sp>
      <p:sp>
        <p:nvSpPr>
          <p:cNvPr id="8" name="Footer Placeholder 7">
            <a:extLst>
              <a:ext uri="{FF2B5EF4-FFF2-40B4-BE49-F238E27FC236}">
                <a16:creationId xmlns:a16="http://schemas.microsoft.com/office/drawing/2014/main" id="{10F2CCAE-F136-4B09-82BD-1A9D6AAAF7C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52E3814-635A-4F93-889E-F8B721B55436}"/>
              </a:ext>
            </a:extLst>
          </p:cNvPr>
          <p:cNvSpPr>
            <a:spLocks noGrp="1"/>
          </p:cNvSpPr>
          <p:nvPr>
            <p:ph type="sldNum" sz="quarter" idx="12"/>
          </p:nvPr>
        </p:nvSpPr>
        <p:spPr/>
        <p:txBody>
          <a:bodyPr/>
          <a:lstStyle/>
          <a:p>
            <a:fld id="{0BB3F9DA-D2CA-4087-93DD-16BCC3AA2C47}" type="slidenum">
              <a:rPr lang="en-US" smtClean="0"/>
              <a:t>‹#›</a:t>
            </a:fld>
            <a:endParaRPr lang="en-US"/>
          </a:p>
        </p:txBody>
      </p:sp>
    </p:spTree>
    <p:extLst>
      <p:ext uri="{BB962C8B-B14F-4D97-AF65-F5344CB8AC3E}">
        <p14:creationId xmlns:p14="http://schemas.microsoft.com/office/powerpoint/2010/main" val="39725219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C2A05-40CA-477C-8F83-63CD37E545F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B2514A0-613B-4EA3-BADC-6EECEE2C2EC3}"/>
              </a:ext>
            </a:extLst>
          </p:cNvPr>
          <p:cNvSpPr>
            <a:spLocks noGrp="1"/>
          </p:cNvSpPr>
          <p:nvPr>
            <p:ph type="dt" sz="half" idx="10"/>
          </p:nvPr>
        </p:nvSpPr>
        <p:spPr/>
        <p:txBody>
          <a:bodyPr/>
          <a:lstStyle/>
          <a:p>
            <a:fld id="{693A7CEA-A539-4FE9-8828-3E7EEB9DB961}" type="datetimeFigureOut">
              <a:rPr lang="en-US" smtClean="0"/>
              <a:t>08-May-19</a:t>
            </a:fld>
            <a:endParaRPr lang="en-US"/>
          </a:p>
        </p:txBody>
      </p:sp>
      <p:sp>
        <p:nvSpPr>
          <p:cNvPr id="4" name="Footer Placeholder 3">
            <a:extLst>
              <a:ext uri="{FF2B5EF4-FFF2-40B4-BE49-F238E27FC236}">
                <a16:creationId xmlns:a16="http://schemas.microsoft.com/office/drawing/2014/main" id="{34F6BECB-E0C8-4238-B269-1540F70CB10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58B0F0A-7991-4E5E-AD63-323654BAF439}"/>
              </a:ext>
            </a:extLst>
          </p:cNvPr>
          <p:cNvSpPr>
            <a:spLocks noGrp="1"/>
          </p:cNvSpPr>
          <p:nvPr>
            <p:ph type="sldNum" sz="quarter" idx="12"/>
          </p:nvPr>
        </p:nvSpPr>
        <p:spPr/>
        <p:txBody>
          <a:bodyPr/>
          <a:lstStyle/>
          <a:p>
            <a:fld id="{0BB3F9DA-D2CA-4087-93DD-16BCC3AA2C47}" type="slidenum">
              <a:rPr lang="en-US" smtClean="0"/>
              <a:t>‹#›</a:t>
            </a:fld>
            <a:endParaRPr lang="en-US"/>
          </a:p>
        </p:txBody>
      </p:sp>
    </p:spTree>
    <p:extLst>
      <p:ext uri="{BB962C8B-B14F-4D97-AF65-F5344CB8AC3E}">
        <p14:creationId xmlns:p14="http://schemas.microsoft.com/office/powerpoint/2010/main" val="27960155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96BEFBD-2E30-4B8D-A334-7C2D0DC850F0}"/>
              </a:ext>
            </a:extLst>
          </p:cNvPr>
          <p:cNvSpPr>
            <a:spLocks noGrp="1"/>
          </p:cNvSpPr>
          <p:nvPr>
            <p:ph type="dt" sz="half" idx="10"/>
          </p:nvPr>
        </p:nvSpPr>
        <p:spPr/>
        <p:txBody>
          <a:bodyPr/>
          <a:lstStyle/>
          <a:p>
            <a:fld id="{693A7CEA-A539-4FE9-8828-3E7EEB9DB961}" type="datetimeFigureOut">
              <a:rPr lang="en-US" smtClean="0"/>
              <a:t>08-May-19</a:t>
            </a:fld>
            <a:endParaRPr lang="en-US"/>
          </a:p>
        </p:txBody>
      </p:sp>
      <p:sp>
        <p:nvSpPr>
          <p:cNvPr id="3" name="Footer Placeholder 2">
            <a:extLst>
              <a:ext uri="{FF2B5EF4-FFF2-40B4-BE49-F238E27FC236}">
                <a16:creationId xmlns:a16="http://schemas.microsoft.com/office/drawing/2014/main" id="{B73D2F87-40B5-49CE-9C18-1F3AC63013C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B1BF6FA-1407-45EC-8871-66C374E025D6}"/>
              </a:ext>
            </a:extLst>
          </p:cNvPr>
          <p:cNvSpPr>
            <a:spLocks noGrp="1"/>
          </p:cNvSpPr>
          <p:nvPr>
            <p:ph type="sldNum" sz="quarter" idx="12"/>
          </p:nvPr>
        </p:nvSpPr>
        <p:spPr/>
        <p:txBody>
          <a:bodyPr/>
          <a:lstStyle/>
          <a:p>
            <a:fld id="{0BB3F9DA-D2CA-4087-93DD-16BCC3AA2C47}" type="slidenum">
              <a:rPr lang="en-US" smtClean="0"/>
              <a:t>‹#›</a:t>
            </a:fld>
            <a:endParaRPr lang="en-US"/>
          </a:p>
        </p:txBody>
      </p:sp>
    </p:spTree>
    <p:extLst>
      <p:ext uri="{BB962C8B-B14F-4D97-AF65-F5344CB8AC3E}">
        <p14:creationId xmlns:p14="http://schemas.microsoft.com/office/powerpoint/2010/main" val="3364945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DCABEF-8784-47FE-96E2-8A89E1FDAD6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579DFA1-5CC6-4C75-9D9C-6C177CEBE57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F5A85AE-8E76-431C-9DB2-468947D9F2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F721123-A45C-42AA-B639-133FE7C33A88}"/>
              </a:ext>
            </a:extLst>
          </p:cNvPr>
          <p:cNvSpPr>
            <a:spLocks noGrp="1"/>
          </p:cNvSpPr>
          <p:nvPr>
            <p:ph type="dt" sz="half" idx="10"/>
          </p:nvPr>
        </p:nvSpPr>
        <p:spPr/>
        <p:txBody>
          <a:bodyPr/>
          <a:lstStyle/>
          <a:p>
            <a:fld id="{693A7CEA-A539-4FE9-8828-3E7EEB9DB961}" type="datetimeFigureOut">
              <a:rPr lang="en-US" smtClean="0"/>
              <a:t>08-May-19</a:t>
            </a:fld>
            <a:endParaRPr lang="en-US"/>
          </a:p>
        </p:txBody>
      </p:sp>
      <p:sp>
        <p:nvSpPr>
          <p:cNvPr id="6" name="Footer Placeholder 5">
            <a:extLst>
              <a:ext uri="{FF2B5EF4-FFF2-40B4-BE49-F238E27FC236}">
                <a16:creationId xmlns:a16="http://schemas.microsoft.com/office/drawing/2014/main" id="{7D16BBCA-5F81-46AF-8FDF-B30C668BDC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9D33946-D897-4032-8FE9-73F0A2A29AED}"/>
              </a:ext>
            </a:extLst>
          </p:cNvPr>
          <p:cNvSpPr>
            <a:spLocks noGrp="1"/>
          </p:cNvSpPr>
          <p:nvPr>
            <p:ph type="sldNum" sz="quarter" idx="12"/>
          </p:nvPr>
        </p:nvSpPr>
        <p:spPr/>
        <p:txBody>
          <a:bodyPr/>
          <a:lstStyle/>
          <a:p>
            <a:fld id="{0BB3F9DA-D2CA-4087-93DD-16BCC3AA2C47}" type="slidenum">
              <a:rPr lang="en-US" smtClean="0"/>
              <a:t>‹#›</a:t>
            </a:fld>
            <a:endParaRPr lang="en-US"/>
          </a:p>
        </p:txBody>
      </p:sp>
    </p:spTree>
    <p:extLst>
      <p:ext uri="{BB962C8B-B14F-4D97-AF65-F5344CB8AC3E}">
        <p14:creationId xmlns:p14="http://schemas.microsoft.com/office/powerpoint/2010/main" val="30528433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4E5914-72A7-4BCF-ADD1-0A654EB10DA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730487B-F020-4189-8F3A-5274833320E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B90601B-51BC-4379-9065-9027DFBC569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2F5F4BD-2F5E-47C0-B2F7-FE724FA128DA}"/>
              </a:ext>
            </a:extLst>
          </p:cNvPr>
          <p:cNvSpPr>
            <a:spLocks noGrp="1"/>
          </p:cNvSpPr>
          <p:nvPr>
            <p:ph type="dt" sz="half" idx="10"/>
          </p:nvPr>
        </p:nvSpPr>
        <p:spPr/>
        <p:txBody>
          <a:bodyPr/>
          <a:lstStyle/>
          <a:p>
            <a:fld id="{693A7CEA-A539-4FE9-8828-3E7EEB9DB961}" type="datetimeFigureOut">
              <a:rPr lang="en-US" smtClean="0"/>
              <a:t>08-May-19</a:t>
            </a:fld>
            <a:endParaRPr lang="en-US"/>
          </a:p>
        </p:txBody>
      </p:sp>
      <p:sp>
        <p:nvSpPr>
          <p:cNvPr id="6" name="Footer Placeholder 5">
            <a:extLst>
              <a:ext uri="{FF2B5EF4-FFF2-40B4-BE49-F238E27FC236}">
                <a16:creationId xmlns:a16="http://schemas.microsoft.com/office/drawing/2014/main" id="{36A0AA26-463B-4E37-BFA2-F7E83211762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AB8F32A-57CC-45F6-BB7E-F13CFC3709F5}"/>
              </a:ext>
            </a:extLst>
          </p:cNvPr>
          <p:cNvSpPr>
            <a:spLocks noGrp="1"/>
          </p:cNvSpPr>
          <p:nvPr>
            <p:ph type="sldNum" sz="quarter" idx="12"/>
          </p:nvPr>
        </p:nvSpPr>
        <p:spPr/>
        <p:txBody>
          <a:bodyPr/>
          <a:lstStyle/>
          <a:p>
            <a:fld id="{0BB3F9DA-D2CA-4087-93DD-16BCC3AA2C47}" type="slidenum">
              <a:rPr lang="en-US" smtClean="0"/>
              <a:t>‹#›</a:t>
            </a:fld>
            <a:endParaRPr lang="en-US"/>
          </a:p>
        </p:txBody>
      </p:sp>
    </p:spTree>
    <p:extLst>
      <p:ext uri="{BB962C8B-B14F-4D97-AF65-F5344CB8AC3E}">
        <p14:creationId xmlns:p14="http://schemas.microsoft.com/office/powerpoint/2010/main" val="34638329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447F49-20DC-4FE2-8033-45EEFA89B86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DCC596B-4330-4A4D-AF5E-AECF9A5DBB8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02B1EE-9F2D-49D1-A13C-697555CA75F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3A7CEA-A539-4FE9-8828-3E7EEB9DB961}" type="datetimeFigureOut">
              <a:rPr lang="en-US" smtClean="0"/>
              <a:t>08-May-19</a:t>
            </a:fld>
            <a:endParaRPr lang="en-US"/>
          </a:p>
        </p:txBody>
      </p:sp>
      <p:sp>
        <p:nvSpPr>
          <p:cNvPr id="5" name="Footer Placeholder 4">
            <a:extLst>
              <a:ext uri="{FF2B5EF4-FFF2-40B4-BE49-F238E27FC236}">
                <a16:creationId xmlns:a16="http://schemas.microsoft.com/office/drawing/2014/main" id="{8B8EB061-6190-4DCC-971D-80BACC18D7C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B055B60-24AC-4D40-A7A3-DC7F1B9D736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B3F9DA-D2CA-4087-93DD-16BCC3AA2C47}" type="slidenum">
              <a:rPr lang="en-US" smtClean="0"/>
              <a:t>‹#›</a:t>
            </a:fld>
            <a:endParaRPr lang="en-US"/>
          </a:p>
        </p:txBody>
      </p:sp>
    </p:spTree>
    <p:extLst>
      <p:ext uri="{BB962C8B-B14F-4D97-AF65-F5344CB8AC3E}">
        <p14:creationId xmlns:p14="http://schemas.microsoft.com/office/powerpoint/2010/main" val="1610160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3.emf"/><Relationship Id="rId5" Type="http://schemas.openxmlformats.org/officeDocument/2006/relationships/oleObject" Target="../embeddings/oleObject2.bin"/><Relationship Id="rId4" Type="http://schemas.openxmlformats.org/officeDocument/2006/relationships/image" Target="../media/image2.emf"/></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9.emf"/><Relationship Id="rId13" Type="http://schemas.openxmlformats.org/officeDocument/2006/relationships/oleObject" Target="../embeddings/oleObject8.bin"/><Relationship Id="rId3" Type="http://schemas.openxmlformats.org/officeDocument/2006/relationships/oleObject" Target="../embeddings/oleObject3.bin"/><Relationship Id="rId7" Type="http://schemas.openxmlformats.org/officeDocument/2006/relationships/oleObject" Target="../embeddings/oleObject5.bin"/><Relationship Id="rId12" Type="http://schemas.openxmlformats.org/officeDocument/2006/relationships/image" Target="../media/image11.emf"/><Relationship Id="rId2" Type="http://schemas.openxmlformats.org/officeDocument/2006/relationships/slideLayout" Target="../slideLayouts/slideLayout2.xml"/><Relationship Id="rId16" Type="http://schemas.openxmlformats.org/officeDocument/2006/relationships/image" Target="../media/image13.emf"/><Relationship Id="rId1" Type="http://schemas.openxmlformats.org/officeDocument/2006/relationships/vmlDrawing" Target="../drawings/vmlDrawing2.vml"/><Relationship Id="rId6" Type="http://schemas.openxmlformats.org/officeDocument/2006/relationships/image" Target="../media/image8.emf"/><Relationship Id="rId11" Type="http://schemas.openxmlformats.org/officeDocument/2006/relationships/oleObject" Target="../embeddings/oleObject7.bin"/><Relationship Id="rId5" Type="http://schemas.openxmlformats.org/officeDocument/2006/relationships/oleObject" Target="../embeddings/oleObject4.bin"/><Relationship Id="rId15" Type="http://schemas.openxmlformats.org/officeDocument/2006/relationships/oleObject" Target="../embeddings/oleObject9.bin"/><Relationship Id="rId10" Type="http://schemas.openxmlformats.org/officeDocument/2006/relationships/image" Target="../media/image10.emf"/><Relationship Id="rId4" Type="http://schemas.openxmlformats.org/officeDocument/2006/relationships/image" Target="../media/image7.emf"/><Relationship Id="rId9" Type="http://schemas.openxmlformats.org/officeDocument/2006/relationships/oleObject" Target="../embeddings/oleObject6.bin"/><Relationship Id="rId14" Type="http://schemas.openxmlformats.org/officeDocument/2006/relationships/image" Target="../media/image12.emf"/></Relationships>
</file>

<file path=ppt/slides/_rels/slide7.xml.rels><?xml version="1.0" encoding="UTF-8" standalone="yes"?>
<Relationships xmlns="http://schemas.openxmlformats.org/package/2006/relationships"><Relationship Id="rId8" Type="http://schemas.openxmlformats.org/officeDocument/2006/relationships/image" Target="../media/image16.emf"/><Relationship Id="rId3" Type="http://schemas.openxmlformats.org/officeDocument/2006/relationships/oleObject" Target="../embeddings/oleObject10.bin"/><Relationship Id="rId7"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15.emf"/><Relationship Id="rId5" Type="http://schemas.openxmlformats.org/officeDocument/2006/relationships/oleObject" Target="../embeddings/oleObject11.bin"/><Relationship Id="rId10" Type="http://schemas.openxmlformats.org/officeDocument/2006/relationships/image" Target="../media/image17.emf"/><Relationship Id="rId4" Type="http://schemas.openxmlformats.org/officeDocument/2006/relationships/image" Target="../media/image14.emf"/><Relationship Id="rId9" Type="http://schemas.openxmlformats.org/officeDocument/2006/relationships/oleObject" Target="../embeddings/oleObject13.bin"/></Relationships>
</file>

<file path=ppt/slides/_rels/slide8.xml.rels><?xml version="1.0" encoding="UTF-8" standalone="yes"?>
<Relationships xmlns="http://schemas.openxmlformats.org/package/2006/relationships"><Relationship Id="rId8" Type="http://schemas.openxmlformats.org/officeDocument/2006/relationships/image" Target="../media/image20.emf"/><Relationship Id="rId3" Type="http://schemas.openxmlformats.org/officeDocument/2006/relationships/oleObject" Target="../embeddings/oleObject14.bin"/><Relationship Id="rId7"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19.emf"/><Relationship Id="rId5" Type="http://schemas.openxmlformats.org/officeDocument/2006/relationships/oleObject" Target="../embeddings/oleObject15.bin"/><Relationship Id="rId10" Type="http://schemas.openxmlformats.org/officeDocument/2006/relationships/image" Target="../media/image21.emf"/><Relationship Id="rId4" Type="http://schemas.openxmlformats.org/officeDocument/2006/relationships/image" Target="../media/image18.emf"/><Relationship Id="rId9" Type="http://schemas.openxmlformats.org/officeDocument/2006/relationships/oleObject" Target="../embeddings/oleObject17.bin"/></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2000FF0-2B0A-4BF1-A461-5956BF5A135F}"/>
              </a:ext>
            </a:extLst>
          </p:cNvPr>
          <p:cNvSpPr txBox="1"/>
          <p:nvPr/>
        </p:nvSpPr>
        <p:spPr>
          <a:xfrm>
            <a:off x="759059" y="460593"/>
            <a:ext cx="10934404" cy="830997"/>
          </a:xfrm>
          <a:prstGeom prst="rect">
            <a:avLst/>
          </a:prstGeom>
          <a:noFill/>
        </p:spPr>
        <p:txBody>
          <a:bodyPr wrap="none" rtlCol="0">
            <a:spAutoFit/>
          </a:bodyPr>
          <a:lstStyle/>
          <a:p>
            <a:r>
              <a:rPr lang="en-US" sz="4800" b="1" dirty="0">
                <a:ln w="0"/>
                <a:solidFill>
                  <a:schemeClr val="accent1"/>
                </a:solidFill>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rPr>
              <a:t>Nomenclature of Bridge Compounds</a:t>
            </a:r>
          </a:p>
        </p:txBody>
      </p:sp>
      <p:sp>
        <p:nvSpPr>
          <p:cNvPr id="3" name="TextBox 2">
            <a:extLst>
              <a:ext uri="{FF2B5EF4-FFF2-40B4-BE49-F238E27FC236}">
                <a16:creationId xmlns:a16="http://schemas.microsoft.com/office/drawing/2014/main" id="{7A9445FC-DA75-464D-80DB-16220CFC1227}"/>
              </a:ext>
            </a:extLst>
          </p:cNvPr>
          <p:cNvSpPr txBox="1"/>
          <p:nvPr/>
        </p:nvSpPr>
        <p:spPr>
          <a:xfrm flipH="1">
            <a:off x="4029119" y="2068830"/>
            <a:ext cx="4194811" cy="707886"/>
          </a:xfrm>
          <a:prstGeom prst="rect">
            <a:avLst/>
          </a:prstGeom>
          <a:noFill/>
        </p:spPr>
        <p:txBody>
          <a:bodyPr wrap="square" rtlCol="0">
            <a:spAutoFit/>
          </a:bodyPr>
          <a:lstStyle/>
          <a:p>
            <a:r>
              <a:rPr lang="en-US" sz="4000" b="1" dirty="0">
                <a:solidFill>
                  <a:schemeClr val="accent2">
                    <a:lumMod val="75000"/>
                  </a:schemeClr>
                </a:solidFill>
                <a:latin typeface="Arial" panose="020B0604020202020204" pitchFamily="34" charset="0"/>
                <a:cs typeface="Arial" panose="020B0604020202020204" pitchFamily="34" charset="0"/>
              </a:rPr>
              <a:t>Dr. </a:t>
            </a:r>
            <a:r>
              <a:rPr lang="en-US" sz="4000" b="1" dirty="0" err="1">
                <a:solidFill>
                  <a:schemeClr val="accent2">
                    <a:lumMod val="75000"/>
                  </a:schemeClr>
                </a:solidFill>
                <a:latin typeface="Arial" panose="020B0604020202020204" pitchFamily="34" charset="0"/>
                <a:cs typeface="Arial" panose="020B0604020202020204" pitchFamily="34" charset="0"/>
              </a:rPr>
              <a:t>Snigdha</a:t>
            </a:r>
            <a:r>
              <a:rPr lang="en-US" sz="4000" b="1" dirty="0">
                <a:solidFill>
                  <a:schemeClr val="accent2">
                    <a:lumMod val="75000"/>
                  </a:schemeClr>
                </a:solidFill>
                <a:latin typeface="Arial" panose="020B0604020202020204" pitchFamily="34" charset="0"/>
                <a:cs typeface="Arial" panose="020B0604020202020204" pitchFamily="34" charset="0"/>
              </a:rPr>
              <a:t> Roy</a:t>
            </a:r>
          </a:p>
        </p:txBody>
      </p:sp>
      <p:sp>
        <p:nvSpPr>
          <p:cNvPr id="4" name="TextBox 3">
            <a:extLst>
              <a:ext uri="{FF2B5EF4-FFF2-40B4-BE49-F238E27FC236}">
                <a16:creationId xmlns:a16="http://schemas.microsoft.com/office/drawing/2014/main" id="{05D17A52-8B0A-4825-B82D-6B7CA6037AE5}"/>
              </a:ext>
            </a:extLst>
          </p:cNvPr>
          <p:cNvSpPr txBox="1"/>
          <p:nvPr/>
        </p:nvSpPr>
        <p:spPr>
          <a:xfrm>
            <a:off x="4000856" y="5646420"/>
            <a:ext cx="3885487" cy="954107"/>
          </a:xfrm>
          <a:prstGeom prst="rect">
            <a:avLst/>
          </a:prstGeom>
          <a:noFill/>
        </p:spPr>
        <p:txBody>
          <a:bodyPr wrap="none" rtlCol="0">
            <a:spAutoFit/>
          </a:bodyPr>
          <a:lstStyle/>
          <a:p>
            <a:pPr algn="ctr"/>
            <a:r>
              <a:rPr lang="en-US" sz="2800" b="1" dirty="0">
                <a:solidFill>
                  <a:schemeClr val="accent6">
                    <a:lumMod val="75000"/>
                  </a:schemeClr>
                </a:solidFill>
                <a:latin typeface="Arial" panose="020B0604020202020204" pitchFamily="34" charset="0"/>
                <a:cs typeface="Arial" panose="020B0604020202020204" pitchFamily="34" charset="0"/>
              </a:rPr>
              <a:t>B. B. College Asansol</a:t>
            </a:r>
          </a:p>
          <a:p>
            <a:pPr algn="ctr"/>
            <a:r>
              <a:rPr lang="en-US" sz="2800" b="1" dirty="0">
                <a:solidFill>
                  <a:schemeClr val="accent6">
                    <a:lumMod val="75000"/>
                  </a:schemeClr>
                </a:solidFill>
                <a:latin typeface="Arial" panose="020B0604020202020204" pitchFamily="34" charset="0"/>
                <a:cs typeface="Arial" panose="020B0604020202020204" pitchFamily="34" charset="0"/>
              </a:rPr>
              <a:t>Asansol-713303</a:t>
            </a:r>
          </a:p>
        </p:txBody>
      </p:sp>
      <p:pic>
        <p:nvPicPr>
          <p:cNvPr id="14340" name="Picture 4" descr="Image result for b b college asansol logo">
            <a:extLst>
              <a:ext uri="{FF2B5EF4-FFF2-40B4-BE49-F238E27FC236}">
                <a16:creationId xmlns:a16="http://schemas.microsoft.com/office/drawing/2014/main" id="{F460B08D-0988-4228-9DAC-9ABEA969C82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69250" y="3984486"/>
            <a:ext cx="1571625" cy="140017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4C53E04E-3B18-4424-9BF8-7E7148960BBF}"/>
              </a:ext>
            </a:extLst>
          </p:cNvPr>
          <p:cNvSpPr txBox="1"/>
          <p:nvPr/>
        </p:nvSpPr>
        <p:spPr>
          <a:xfrm>
            <a:off x="4320398" y="2852172"/>
            <a:ext cx="3246402" cy="707886"/>
          </a:xfrm>
          <a:prstGeom prst="rect">
            <a:avLst/>
          </a:prstGeom>
          <a:noFill/>
        </p:spPr>
        <p:txBody>
          <a:bodyPr wrap="none" rtlCol="0">
            <a:spAutoFit/>
          </a:bodyPr>
          <a:lstStyle/>
          <a:p>
            <a:pPr algn="ctr"/>
            <a:r>
              <a:rPr lang="en-US" sz="2000" b="1" dirty="0">
                <a:solidFill>
                  <a:srgbClr val="C00000"/>
                </a:solidFill>
                <a:latin typeface="Arial" panose="020B0604020202020204" pitchFamily="34" charset="0"/>
                <a:cs typeface="Arial" panose="020B0604020202020204" pitchFamily="34" charset="0"/>
              </a:rPr>
              <a:t>Assistant Professor</a:t>
            </a:r>
          </a:p>
          <a:p>
            <a:pPr algn="ctr"/>
            <a:r>
              <a:rPr lang="en-US" sz="2000" b="1" dirty="0">
                <a:solidFill>
                  <a:srgbClr val="C00000"/>
                </a:solidFill>
                <a:latin typeface="Arial" panose="020B0604020202020204" pitchFamily="34" charset="0"/>
                <a:cs typeface="Arial" panose="020B0604020202020204" pitchFamily="34" charset="0"/>
              </a:rPr>
              <a:t>Department of Chemistry</a:t>
            </a:r>
          </a:p>
        </p:txBody>
      </p:sp>
    </p:spTree>
    <p:extLst>
      <p:ext uri="{BB962C8B-B14F-4D97-AF65-F5344CB8AC3E}">
        <p14:creationId xmlns:p14="http://schemas.microsoft.com/office/powerpoint/2010/main" val="21211182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B9E386F-AC68-434B-A07C-95A71E4FA388}"/>
              </a:ext>
            </a:extLst>
          </p:cNvPr>
          <p:cNvSpPr txBox="1"/>
          <p:nvPr/>
        </p:nvSpPr>
        <p:spPr>
          <a:xfrm>
            <a:off x="137057" y="1428619"/>
            <a:ext cx="12207316" cy="6740307"/>
          </a:xfrm>
          <a:prstGeom prst="rect">
            <a:avLst/>
          </a:prstGeom>
          <a:noFill/>
        </p:spPr>
        <p:txBody>
          <a:bodyPr wrap="none" rtlCol="0">
            <a:spAutoFit/>
          </a:bodyPr>
          <a:lstStyle/>
          <a:p>
            <a:pPr marL="285750" indent="-285750">
              <a:buFont typeface="Wingdings" panose="05000000000000000000" pitchFamily="2" charset="2"/>
              <a:buChar char="Ø"/>
            </a:pPr>
            <a:r>
              <a:rPr lang="en-US" b="1" dirty="0">
                <a:solidFill>
                  <a:schemeClr val="accent1"/>
                </a:solidFill>
                <a:latin typeface="Arial" panose="020B0604020202020204" pitchFamily="34" charset="0"/>
                <a:cs typeface="Arial" panose="020B0604020202020204" pitchFamily="34" charset="0"/>
              </a:rPr>
              <a:t>Bridge head atom</a:t>
            </a:r>
            <a:r>
              <a:rPr lang="en-US" dirty="0">
                <a:latin typeface="Arial" panose="020B0604020202020204" pitchFamily="34" charset="0"/>
                <a:cs typeface="Arial" panose="020B0604020202020204" pitchFamily="34" charset="0"/>
              </a:rPr>
              <a:t>: A bridge head is any skeletal atom of the ring system which is bonded to three or more skeletal</a:t>
            </a:r>
          </a:p>
          <a:p>
            <a:r>
              <a:rPr lang="en-US" dirty="0">
                <a:latin typeface="Arial" panose="020B0604020202020204" pitchFamily="34" charset="0"/>
                <a:cs typeface="Arial" panose="020B0604020202020204" pitchFamily="34" charset="0"/>
              </a:rPr>
              <a:t>atoms (excluding hydrogen). Bridge heads are common to all the rings.</a:t>
            </a:r>
          </a:p>
          <a:p>
            <a:endParaRPr lang="en-US"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US" b="1" dirty="0">
                <a:solidFill>
                  <a:schemeClr val="accent1"/>
                </a:solidFill>
                <a:latin typeface="Arial" panose="020B0604020202020204" pitchFamily="34" charset="0"/>
                <a:cs typeface="Arial" panose="020B0604020202020204" pitchFamily="34" charset="0"/>
              </a:rPr>
              <a:t>Bridge</a:t>
            </a:r>
            <a:r>
              <a:rPr lang="en-US" dirty="0">
                <a:latin typeface="Arial" panose="020B0604020202020204" pitchFamily="34" charset="0"/>
                <a:cs typeface="Arial" panose="020B0604020202020204" pitchFamily="34" charset="0"/>
              </a:rPr>
              <a:t>: A bridge is an unbranched chain of atoms or an atom or a valence bond connecting two bridge heads.</a:t>
            </a: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US" b="1" dirty="0">
                <a:solidFill>
                  <a:schemeClr val="accent1"/>
                </a:solidFill>
                <a:latin typeface="Arial" panose="020B0604020202020204" pitchFamily="34" charset="0"/>
                <a:cs typeface="Arial" panose="020B0604020202020204" pitchFamily="34" charset="0"/>
              </a:rPr>
              <a:t>Main Ring of Polycyclic system</a:t>
            </a:r>
            <a:r>
              <a:rPr lang="en-US" dirty="0">
                <a:latin typeface="Arial" panose="020B0604020202020204" pitchFamily="34" charset="0"/>
                <a:cs typeface="Arial" panose="020B0604020202020204" pitchFamily="34" charset="0"/>
              </a:rPr>
              <a:t> is selected in such a manner so that it includes as many skeletal atoms of the</a:t>
            </a:r>
          </a:p>
          <a:p>
            <a:r>
              <a:rPr lang="en-US" dirty="0">
                <a:latin typeface="Arial" panose="020B0604020202020204" pitchFamily="34" charset="0"/>
                <a:cs typeface="Arial" panose="020B0604020202020204" pitchFamily="34" charset="0"/>
              </a:rPr>
              <a:t>polycyclic compound as possible.</a:t>
            </a:r>
          </a:p>
          <a:p>
            <a:endParaRPr lang="en-US"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US" b="1" dirty="0">
                <a:solidFill>
                  <a:schemeClr val="accent1"/>
                </a:solidFill>
                <a:latin typeface="Arial" panose="020B0604020202020204" pitchFamily="34" charset="0"/>
                <a:cs typeface="Arial" panose="020B0604020202020204" pitchFamily="34" charset="0"/>
              </a:rPr>
              <a:t>Main bridge heads</a:t>
            </a:r>
            <a:r>
              <a:rPr lang="en-US" dirty="0">
                <a:latin typeface="Arial" panose="020B0604020202020204" pitchFamily="34" charset="0"/>
                <a:cs typeface="Arial" panose="020B0604020202020204" pitchFamily="34" charset="0"/>
              </a:rPr>
              <a:t>: These bridge heads must be linked by at least 3 bridges.</a:t>
            </a:r>
          </a:p>
          <a:p>
            <a:endParaRPr lang="en-US"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US" b="1" dirty="0">
                <a:solidFill>
                  <a:schemeClr val="accent1"/>
                </a:solidFill>
                <a:latin typeface="Arial" panose="020B0604020202020204" pitchFamily="34" charset="0"/>
                <a:cs typeface="Arial" panose="020B0604020202020204" pitchFamily="34" charset="0"/>
              </a:rPr>
              <a:t>Main bridge</a:t>
            </a:r>
            <a:r>
              <a:rPr lang="en-US" dirty="0">
                <a:latin typeface="Arial" panose="020B0604020202020204" pitchFamily="34" charset="0"/>
                <a:cs typeface="Arial" panose="020B0604020202020204" pitchFamily="34" charset="0"/>
              </a:rPr>
              <a:t>: The main bridge connects between two main bridge heads.</a:t>
            </a:r>
          </a:p>
          <a:p>
            <a:endParaRPr lang="en-US"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US" b="1" dirty="0">
                <a:solidFill>
                  <a:schemeClr val="accent1"/>
                </a:solidFill>
                <a:latin typeface="Arial" panose="020B0604020202020204" pitchFamily="34" charset="0"/>
                <a:cs typeface="Arial" panose="020B0604020202020204" pitchFamily="34" charset="0"/>
              </a:rPr>
              <a:t>Secondary Bridge </a:t>
            </a:r>
            <a:r>
              <a:rPr lang="en-US" dirty="0">
                <a:latin typeface="Arial" panose="020B0604020202020204" pitchFamily="34" charset="0"/>
                <a:cs typeface="Arial" panose="020B0604020202020204" pitchFamily="34" charset="0"/>
              </a:rPr>
              <a:t>is any bridge not included in the main bridge or in the main ring.</a:t>
            </a:r>
          </a:p>
          <a:p>
            <a:endParaRPr lang="en-US"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US" b="1" dirty="0">
                <a:solidFill>
                  <a:schemeClr val="accent1"/>
                </a:solidFill>
                <a:latin typeface="Arial" panose="020B0604020202020204" pitchFamily="34" charset="0"/>
                <a:cs typeface="Arial" panose="020B0604020202020204" pitchFamily="34" charset="0"/>
              </a:rPr>
              <a:t>Independent secondary bridge </a:t>
            </a:r>
            <a:r>
              <a:rPr lang="en-US" dirty="0">
                <a:latin typeface="Arial" panose="020B0604020202020204" pitchFamily="34" charset="0"/>
                <a:cs typeface="Arial" panose="020B0604020202020204" pitchFamily="34" charset="0"/>
              </a:rPr>
              <a:t>links bridge head which are part of the main ring or main bridge.</a:t>
            </a:r>
          </a:p>
          <a:p>
            <a:endParaRPr lang="en-US"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US" b="1" dirty="0">
                <a:solidFill>
                  <a:schemeClr val="accent1"/>
                </a:solidFill>
                <a:latin typeface="Arial" panose="020B0604020202020204" pitchFamily="34" charset="0"/>
                <a:cs typeface="Arial" panose="020B0604020202020204" pitchFamily="34" charset="0"/>
              </a:rPr>
              <a:t>Dependent Secondary Bridge</a:t>
            </a:r>
            <a:r>
              <a:rPr lang="en-US" dirty="0">
                <a:latin typeface="Arial" panose="020B0604020202020204" pitchFamily="34" charset="0"/>
                <a:cs typeface="Arial" panose="020B0604020202020204" pitchFamily="34" charset="0"/>
              </a:rPr>
              <a:t> links at least one bridge head which is a part of secondary bridge.</a:t>
            </a: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52715AAF-584A-44AE-AA89-FC0861EF57FC}"/>
              </a:ext>
            </a:extLst>
          </p:cNvPr>
          <p:cNvSpPr/>
          <p:nvPr/>
        </p:nvSpPr>
        <p:spPr>
          <a:xfrm>
            <a:off x="233408" y="34714"/>
            <a:ext cx="4302781" cy="1200329"/>
          </a:xfrm>
          <a:prstGeom prst="rect">
            <a:avLst/>
          </a:prstGeom>
        </p:spPr>
        <p:txBody>
          <a:bodyPr wrap="none">
            <a:spAutoFit/>
          </a:bodyPr>
          <a:lstStyle/>
          <a:p>
            <a:r>
              <a:rPr lang="en-US" altLang="en-US" sz="2400" b="1" u="sng" dirty="0">
                <a:solidFill>
                  <a:srgbClr val="FF0000"/>
                </a:solidFill>
                <a:latin typeface="Arial" panose="020B0604020202020204" pitchFamily="34" charset="0"/>
                <a:cs typeface="Arial" panose="020B0604020202020204" pitchFamily="34" charset="0"/>
              </a:rPr>
              <a:t>Bridge Compounds</a:t>
            </a:r>
          </a:p>
          <a:p>
            <a:endParaRPr lang="en-US" altLang="en-US" sz="2400" b="1" u="sng" dirty="0">
              <a:solidFill>
                <a:srgbClr val="FF0000"/>
              </a:solidFill>
              <a:latin typeface="Arial" panose="020B0604020202020204" pitchFamily="34" charset="0"/>
              <a:cs typeface="Arial" panose="020B0604020202020204" pitchFamily="34" charset="0"/>
            </a:endParaRPr>
          </a:p>
          <a:p>
            <a:r>
              <a:rPr lang="en-US" altLang="en-US" sz="2400" b="1" u="sng" dirty="0">
                <a:solidFill>
                  <a:srgbClr val="FF0000"/>
                </a:solidFill>
                <a:latin typeface="Arial" panose="020B0604020202020204" pitchFamily="34" charset="0"/>
                <a:cs typeface="Arial" panose="020B0604020202020204" pitchFamily="34" charset="0"/>
              </a:rPr>
              <a:t>Some Important Definitions</a:t>
            </a:r>
          </a:p>
        </p:txBody>
      </p:sp>
    </p:spTree>
    <p:extLst>
      <p:ext uri="{BB962C8B-B14F-4D97-AF65-F5344CB8AC3E}">
        <p14:creationId xmlns:p14="http://schemas.microsoft.com/office/powerpoint/2010/main" val="16776611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31" name="Rectangle 7">
            <a:extLst>
              <a:ext uri="{FF2B5EF4-FFF2-40B4-BE49-F238E27FC236}">
                <a16:creationId xmlns:a16="http://schemas.microsoft.com/office/drawing/2014/main" id="{685E5BF5-3D15-4777-AC56-DBF0466BCB2D}"/>
              </a:ext>
            </a:extLst>
          </p:cNvPr>
          <p:cNvSpPr>
            <a:spLocks noChangeArrowheads="1"/>
          </p:cNvSpPr>
          <p:nvPr/>
        </p:nvSpPr>
        <p:spPr bwMode="auto">
          <a:xfrm>
            <a:off x="591504" y="1167550"/>
            <a:ext cx="10083837" cy="369332"/>
          </a:xfrm>
          <a:prstGeom prst="rect">
            <a:avLst/>
          </a:prstGeom>
          <a:noFill/>
          <a:ln w="9525">
            <a:noFill/>
            <a:miter lim="800000"/>
            <a:headEnd/>
            <a:tailEnd/>
          </a:ln>
          <a:effectLst/>
        </p:spPr>
        <p:txBody>
          <a:bodyPr wrap="square" anchor="ctr">
            <a:spAutoFit/>
          </a:bodyPr>
          <a:lstStyle/>
          <a:p>
            <a:pPr eaLnBrk="0" hangingPunct="0">
              <a:defRPr/>
            </a:pPr>
            <a:r>
              <a:rPr lang="en-US" dirty="0">
                <a:solidFill>
                  <a:srgbClr val="0070C0"/>
                </a:solidFill>
                <a:latin typeface="Arial" panose="020B0604020202020204" pitchFamily="34" charset="0"/>
                <a:ea typeface="Calibri" pitchFamily="34" charset="0"/>
                <a:cs typeface="Arial" panose="020B0604020202020204" pitchFamily="34" charset="0"/>
              </a:rPr>
              <a:t>The following compound contains seven carbon atoms is, therefore, a bicycloheptane.</a:t>
            </a:r>
            <a:endParaRPr lang="en-US" dirty="0">
              <a:solidFill>
                <a:srgbClr val="0070C0"/>
              </a:solidFill>
              <a:latin typeface="Arial" panose="020B0604020202020204" pitchFamily="34" charset="0"/>
              <a:cs typeface="Arial" panose="020B0604020202020204" pitchFamily="34" charset="0"/>
            </a:endParaRPr>
          </a:p>
        </p:txBody>
      </p:sp>
      <p:sp>
        <p:nvSpPr>
          <p:cNvPr id="24581" name="Rectangle 9">
            <a:extLst>
              <a:ext uri="{FF2B5EF4-FFF2-40B4-BE49-F238E27FC236}">
                <a16:creationId xmlns:a16="http://schemas.microsoft.com/office/drawing/2014/main" id="{C59062D7-6A7F-4196-8C44-E609F2A45D90}"/>
              </a:ext>
            </a:extLst>
          </p:cNvPr>
          <p:cNvSpPr>
            <a:spLocks noChangeArrowheads="1"/>
          </p:cNvSpPr>
          <p:nvPr/>
        </p:nvSpPr>
        <p:spPr bwMode="auto">
          <a:xfrm>
            <a:off x="1524001"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graphicFrame>
        <p:nvGraphicFramePr>
          <p:cNvPr id="24582" name="Object 8">
            <a:extLst>
              <a:ext uri="{FF2B5EF4-FFF2-40B4-BE49-F238E27FC236}">
                <a16:creationId xmlns:a16="http://schemas.microsoft.com/office/drawing/2014/main" id="{C66EEB2A-4D47-44E1-B469-C16FF0A733D2}"/>
              </a:ext>
            </a:extLst>
          </p:cNvPr>
          <p:cNvGraphicFramePr>
            <a:graphicFrameLocks noChangeAspect="1"/>
          </p:cNvGraphicFramePr>
          <p:nvPr>
            <p:extLst>
              <p:ext uri="{D42A27DB-BD31-4B8C-83A1-F6EECF244321}">
                <p14:modId xmlns:p14="http://schemas.microsoft.com/office/powerpoint/2010/main" val="710038486"/>
              </p:ext>
            </p:extLst>
          </p:nvPr>
        </p:nvGraphicFramePr>
        <p:xfrm>
          <a:off x="5278915" y="2167571"/>
          <a:ext cx="1143000" cy="1311275"/>
        </p:xfrm>
        <a:graphic>
          <a:graphicData uri="http://schemas.openxmlformats.org/presentationml/2006/ole">
            <mc:AlternateContent xmlns:mc="http://schemas.openxmlformats.org/markup-compatibility/2006">
              <mc:Choice xmlns:v="urn:schemas-microsoft-com:vml" Requires="v">
                <p:oleObj spid="_x0000_s6342" name="CS ChemDraw Drawing" r:id="rId3" imgW="650367" imgH="744855" progId="ChemDraw.Document.6.0">
                  <p:embed/>
                </p:oleObj>
              </mc:Choice>
              <mc:Fallback>
                <p:oleObj name="CS ChemDraw Drawing" r:id="rId3" imgW="650367" imgH="744855" progId="ChemDraw.Document.6.0">
                  <p:embed/>
                  <p:pic>
                    <p:nvPicPr>
                      <p:cNvPr id="24582" name="Object 8">
                        <a:extLst>
                          <a:ext uri="{FF2B5EF4-FFF2-40B4-BE49-F238E27FC236}">
                            <a16:creationId xmlns:a16="http://schemas.microsoft.com/office/drawing/2014/main" id="{C66EEB2A-4D47-44E1-B469-C16FF0A733D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78915" y="2167571"/>
                        <a:ext cx="114300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4584" name="Rectangle 14">
            <a:extLst>
              <a:ext uri="{FF2B5EF4-FFF2-40B4-BE49-F238E27FC236}">
                <a16:creationId xmlns:a16="http://schemas.microsoft.com/office/drawing/2014/main" id="{D875DCF7-2DAE-456F-9738-E3C4E8B65594}"/>
              </a:ext>
            </a:extLst>
          </p:cNvPr>
          <p:cNvSpPr>
            <a:spLocks noChangeArrowheads="1"/>
          </p:cNvSpPr>
          <p:nvPr/>
        </p:nvSpPr>
        <p:spPr bwMode="auto">
          <a:xfrm>
            <a:off x="1524001"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graphicFrame>
        <p:nvGraphicFramePr>
          <p:cNvPr id="24585" name="Object 13">
            <a:extLst>
              <a:ext uri="{FF2B5EF4-FFF2-40B4-BE49-F238E27FC236}">
                <a16:creationId xmlns:a16="http://schemas.microsoft.com/office/drawing/2014/main" id="{2458357D-9E53-4192-95E3-1BEA86A2BACC}"/>
              </a:ext>
            </a:extLst>
          </p:cNvPr>
          <p:cNvGraphicFramePr>
            <a:graphicFrameLocks noChangeAspect="1"/>
          </p:cNvGraphicFramePr>
          <p:nvPr>
            <p:extLst>
              <p:ext uri="{D42A27DB-BD31-4B8C-83A1-F6EECF244321}">
                <p14:modId xmlns:p14="http://schemas.microsoft.com/office/powerpoint/2010/main" val="3493281709"/>
              </p:ext>
            </p:extLst>
          </p:nvPr>
        </p:nvGraphicFramePr>
        <p:xfrm>
          <a:off x="2731337" y="3978276"/>
          <a:ext cx="7658100" cy="2552700"/>
        </p:xfrm>
        <a:graphic>
          <a:graphicData uri="http://schemas.openxmlformats.org/presentationml/2006/ole">
            <mc:AlternateContent xmlns:mc="http://schemas.openxmlformats.org/markup-compatibility/2006">
              <mc:Choice xmlns:v="urn:schemas-microsoft-com:vml" Requires="v">
                <p:oleObj spid="_x0000_s6343" name="CS ChemDraw Drawing" r:id="rId5" imgW="5367147" imgH="1793367" progId="ChemDraw.Document.6.0">
                  <p:embed/>
                </p:oleObj>
              </mc:Choice>
              <mc:Fallback>
                <p:oleObj name="CS ChemDraw Drawing" r:id="rId5" imgW="5367147" imgH="1793367" progId="ChemDraw.Document.6.0">
                  <p:embed/>
                  <p:pic>
                    <p:nvPicPr>
                      <p:cNvPr id="24585" name="Object 13">
                        <a:extLst>
                          <a:ext uri="{FF2B5EF4-FFF2-40B4-BE49-F238E27FC236}">
                            <a16:creationId xmlns:a16="http://schemas.microsoft.com/office/drawing/2014/main" id="{2458357D-9E53-4192-95E3-1BEA86A2BAC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31337" y="3978276"/>
                        <a:ext cx="7658100" cy="255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Rectangle 1">
            <a:extLst>
              <a:ext uri="{FF2B5EF4-FFF2-40B4-BE49-F238E27FC236}">
                <a16:creationId xmlns:a16="http://schemas.microsoft.com/office/drawing/2014/main" id="{ADF9C6A4-1200-4C57-8935-9CACB9B103A9}"/>
              </a:ext>
            </a:extLst>
          </p:cNvPr>
          <p:cNvSpPr/>
          <p:nvPr/>
        </p:nvSpPr>
        <p:spPr>
          <a:xfrm>
            <a:off x="224002" y="283996"/>
            <a:ext cx="1553630" cy="461665"/>
          </a:xfrm>
          <a:prstGeom prst="rect">
            <a:avLst/>
          </a:prstGeom>
        </p:spPr>
        <p:txBody>
          <a:bodyPr wrap="none">
            <a:spAutoFit/>
          </a:bodyPr>
          <a:lstStyle/>
          <a:p>
            <a:r>
              <a:rPr lang="en-US" altLang="en-US" sz="2400" b="1" u="sng" dirty="0">
                <a:solidFill>
                  <a:srgbClr val="FF0000"/>
                </a:solidFill>
                <a:latin typeface="Arial" panose="020B0604020202020204" pitchFamily="34" charset="0"/>
                <a:cs typeface="Arial" panose="020B0604020202020204" pitchFamily="34" charset="0"/>
              </a:rPr>
              <a:t>Example:</a:t>
            </a:r>
          </a:p>
        </p:txBody>
      </p:sp>
    </p:spTree>
    <p:extLst>
      <p:ext uri="{BB962C8B-B14F-4D97-AF65-F5344CB8AC3E}">
        <p14:creationId xmlns:p14="http://schemas.microsoft.com/office/powerpoint/2010/main" val="33350481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5" name="Slide Number Placeholder 4">
            <a:extLst>
              <a:ext uri="{FF2B5EF4-FFF2-40B4-BE49-F238E27FC236}">
                <a16:creationId xmlns:a16="http://schemas.microsoft.com/office/drawing/2014/main" id="{5429ADF6-9234-4D17-AC92-812C4B4B42B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81575D31-64BD-4B30-9FEA-41745AE8CFBE}" type="slidenum">
              <a:rPr lang="en-US" altLang="en-US" sz="1200">
                <a:latin typeface="Calibri" panose="020F0502020204030204" pitchFamily="34" charset="0"/>
              </a:rPr>
              <a:pPr eaLnBrk="1" hangingPunct="1"/>
              <a:t>4</a:t>
            </a:fld>
            <a:endParaRPr lang="en-US" altLang="en-US" sz="1200">
              <a:latin typeface="Calibri" panose="020F0502020204030204" pitchFamily="34" charset="0"/>
            </a:endParaRPr>
          </a:p>
        </p:txBody>
      </p:sp>
      <p:pic>
        <p:nvPicPr>
          <p:cNvPr id="79877" name="Picture 8">
            <a:extLst>
              <a:ext uri="{FF2B5EF4-FFF2-40B4-BE49-F238E27FC236}">
                <a16:creationId xmlns:a16="http://schemas.microsoft.com/office/drawing/2014/main" id="{634ED4F9-684C-4682-BD72-651FBE67CBC2}"/>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352801" y="2209800"/>
            <a:ext cx="5516563" cy="1258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9878" name="Picture 9">
            <a:extLst>
              <a:ext uri="{FF2B5EF4-FFF2-40B4-BE49-F238E27FC236}">
                <a16:creationId xmlns:a16="http://schemas.microsoft.com/office/drawing/2014/main" id="{F305FD2A-B2F8-4016-AADC-C50FEB0703FB}"/>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352800" y="4114801"/>
            <a:ext cx="5105400" cy="161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a16="http://schemas.microsoft.com/office/drawing/2014/main" id="{26C87BD1-4824-4029-BE5B-722974D78A97}"/>
              </a:ext>
            </a:extLst>
          </p:cNvPr>
          <p:cNvSpPr/>
          <p:nvPr/>
        </p:nvSpPr>
        <p:spPr>
          <a:xfrm>
            <a:off x="675694" y="867887"/>
            <a:ext cx="4950394" cy="461665"/>
          </a:xfrm>
          <a:prstGeom prst="rect">
            <a:avLst/>
          </a:prstGeom>
        </p:spPr>
        <p:txBody>
          <a:bodyPr wrap="none">
            <a:spAutoFit/>
          </a:bodyPr>
          <a:lstStyle/>
          <a:p>
            <a:r>
              <a:rPr lang="en-US" altLang="en-US" sz="2400" b="1" u="sng" dirty="0">
                <a:solidFill>
                  <a:srgbClr val="FF0000"/>
                </a:solidFill>
                <a:latin typeface="Arial" panose="020B0604020202020204" pitchFamily="34" charset="0"/>
                <a:cs typeface="Arial" panose="020B0604020202020204" pitchFamily="34" charset="0"/>
              </a:rPr>
              <a:t>Fused and Bridged Compounds</a:t>
            </a:r>
          </a:p>
        </p:txBody>
      </p:sp>
    </p:spTree>
    <p:extLst>
      <p:ext uri="{BB962C8B-B14F-4D97-AF65-F5344CB8AC3E}">
        <p14:creationId xmlns:p14="http://schemas.microsoft.com/office/powerpoint/2010/main" val="13041399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8485" name="Picture 10">
            <a:extLst>
              <a:ext uri="{FF2B5EF4-FFF2-40B4-BE49-F238E27FC236}">
                <a16:creationId xmlns:a16="http://schemas.microsoft.com/office/drawing/2014/main" id="{134C4D0D-E21F-4062-86DB-7D31D1DE32A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200400" y="4837326"/>
            <a:ext cx="5638800" cy="195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8487" name="Rectangle 7">
            <a:extLst>
              <a:ext uri="{FF2B5EF4-FFF2-40B4-BE49-F238E27FC236}">
                <a16:creationId xmlns:a16="http://schemas.microsoft.com/office/drawing/2014/main" id="{07C5AD2B-60FD-4851-A745-130365C56AC1}"/>
              </a:ext>
            </a:extLst>
          </p:cNvPr>
          <p:cNvSpPr>
            <a:spLocks noGrp="1"/>
          </p:cNvSpPr>
          <p:nvPr>
            <p:ph type="body" idx="1"/>
          </p:nvPr>
        </p:nvSpPr>
        <p:spPr>
          <a:xfrm>
            <a:off x="528809" y="977745"/>
            <a:ext cx="11270255" cy="3352800"/>
          </a:xfrm>
        </p:spPr>
        <p:txBody>
          <a:bodyPr>
            <a:noAutofit/>
          </a:bodyPr>
          <a:lstStyle/>
          <a:p>
            <a:pPr algn="just">
              <a:lnSpc>
                <a:spcPct val="90000"/>
              </a:lnSpc>
              <a:buFont typeface="Wingdings" panose="05000000000000000000" pitchFamily="2" charset="2"/>
              <a:buChar char="Ø"/>
            </a:pPr>
            <a:r>
              <a:rPr lang="en-US" altLang="en-US" sz="1800" dirty="0">
                <a:solidFill>
                  <a:schemeClr val="accent1"/>
                </a:solidFill>
                <a:latin typeface="Arial" panose="020B0604020202020204" pitchFamily="34" charset="0"/>
                <a:ea typeface="ＭＳ Ｐゴシック" panose="020B0600070205080204" pitchFamily="34" charset="-128"/>
                <a:cs typeface="Arial" panose="020B0604020202020204" pitchFamily="34" charset="0"/>
              </a:rPr>
              <a:t>Indicate the number of rings using the prefix “</a:t>
            </a:r>
            <a:r>
              <a:rPr lang="en-US" altLang="en-US" sz="1800" dirty="0" err="1">
                <a:solidFill>
                  <a:schemeClr val="accent1"/>
                </a:solidFill>
                <a:latin typeface="Arial" panose="020B0604020202020204" pitchFamily="34" charset="0"/>
                <a:ea typeface="ＭＳ Ｐゴシック" panose="020B0600070205080204" pitchFamily="34" charset="-128"/>
                <a:cs typeface="Arial" panose="020B0604020202020204" pitchFamily="34" charset="0"/>
              </a:rPr>
              <a:t>bicyclo</a:t>
            </a:r>
            <a:r>
              <a:rPr lang="en-US" altLang="en-US" sz="1800" dirty="0">
                <a:solidFill>
                  <a:schemeClr val="accent1"/>
                </a:solidFill>
                <a:latin typeface="Arial" panose="020B0604020202020204" pitchFamily="34" charset="0"/>
                <a:ea typeface="ＭＳ Ｐゴシック" panose="020B0600070205080204" pitchFamily="34" charset="-128"/>
                <a:cs typeface="Arial" panose="020B0604020202020204" pitchFamily="34" charset="0"/>
              </a:rPr>
              <a:t>-”, “</a:t>
            </a:r>
            <a:r>
              <a:rPr lang="en-US" altLang="en-US" sz="1800" dirty="0" err="1">
                <a:solidFill>
                  <a:schemeClr val="accent1"/>
                </a:solidFill>
                <a:latin typeface="Arial" panose="020B0604020202020204" pitchFamily="34" charset="0"/>
                <a:ea typeface="ＭＳ Ｐゴシック" panose="020B0600070205080204" pitchFamily="34" charset="-128"/>
                <a:cs typeface="Arial" panose="020B0604020202020204" pitchFamily="34" charset="0"/>
              </a:rPr>
              <a:t>tricyclo</a:t>
            </a:r>
            <a:r>
              <a:rPr lang="en-US" altLang="en-US" sz="1800" dirty="0">
                <a:solidFill>
                  <a:schemeClr val="accent1"/>
                </a:solidFill>
                <a:latin typeface="Arial" panose="020B0604020202020204" pitchFamily="34" charset="0"/>
                <a:ea typeface="ＭＳ Ｐゴシック" panose="020B0600070205080204" pitchFamily="34" charset="-128"/>
                <a:cs typeface="Arial" panose="020B0604020202020204" pitchFamily="34" charset="0"/>
              </a:rPr>
              <a:t>-” etc. </a:t>
            </a:r>
          </a:p>
          <a:p>
            <a:pPr algn="just">
              <a:lnSpc>
                <a:spcPct val="90000"/>
              </a:lnSpc>
              <a:buFont typeface="Wingdings" panose="05000000000000000000" pitchFamily="2" charset="2"/>
              <a:buChar char="Ø"/>
            </a:pPr>
            <a:r>
              <a:rPr lang="en-US" altLang="en-US" sz="1800" dirty="0">
                <a:latin typeface="Arial" panose="020B0604020202020204" pitchFamily="34" charset="0"/>
                <a:ea typeface="ＭＳ Ｐゴシック" panose="020B0600070205080204" pitchFamily="34" charset="-128"/>
                <a:cs typeface="Arial" panose="020B0604020202020204" pitchFamily="34" charset="0"/>
              </a:rPr>
              <a:t>Examine the bridge lengths.</a:t>
            </a:r>
          </a:p>
          <a:p>
            <a:pPr algn="just">
              <a:lnSpc>
                <a:spcPct val="90000"/>
              </a:lnSpc>
              <a:buFont typeface="Wingdings" panose="05000000000000000000" pitchFamily="2" charset="2"/>
              <a:buChar char="Ø"/>
            </a:pPr>
            <a:r>
              <a:rPr lang="en-US" altLang="en-US" sz="1800" dirty="0">
                <a:solidFill>
                  <a:schemeClr val="accent1"/>
                </a:solidFill>
                <a:latin typeface="Arial" panose="020B0604020202020204" pitchFamily="34" charset="0"/>
                <a:ea typeface="ＭＳ Ｐゴシック" panose="020B0600070205080204" pitchFamily="34" charset="-128"/>
                <a:cs typeface="Arial" panose="020B0604020202020204" pitchFamily="34" charset="0"/>
              </a:rPr>
              <a:t>Number the atoms starting from a main bridge head following the longest bridge of the main ring of the polycyclic system to reaching at the other bridge head position. Complete the counting by putting the last numbers sequentially on the smallest bridge of the compound. </a:t>
            </a:r>
          </a:p>
          <a:p>
            <a:pPr algn="just">
              <a:lnSpc>
                <a:spcPct val="90000"/>
              </a:lnSpc>
              <a:buFont typeface="Wingdings" panose="05000000000000000000" pitchFamily="2" charset="2"/>
              <a:buChar char="Ø"/>
            </a:pPr>
            <a:r>
              <a:rPr lang="en-US" sz="1800" dirty="0">
                <a:latin typeface="Arial" panose="020B0604020202020204" pitchFamily="34" charset="0"/>
                <a:ea typeface="Calibri" pitchFamily="34" charset="0"/>
                <a:cs typeface="Arial" panose="020B0604020202020204" pitchFamily="34" charset="0"/>
              </a:rPr>
              <a:t>Interpose in the name an expression in square brackets that denotes the number of carbon atoms in each bridge (in order of decreasing length) excluding the bridge heads. </a:t>
            </a:r>
          </a:p>
          <a:p>
            <a:pPr marL="0" indent="0" algn="just">
              <a:lnSpc>
                <a:spcPct val="90000"/>
              </a:lnSpc>
              <a:buNone/>
            </a:pPr>
            <a:endParaRPr lang="en-US" altLang="en-US" sz="1800" dirty="0">
              <a:latin typeface="Arial" panose="020B0604020202020204" pitchFamily="34" charset="0"/>
              <a:ea typeface="ＭＳ Ｐゴシック" panose="020B0600070205080204" pitchFamily="34" charset="-128"/>
              <a:cs typeface="Arial" panose="020B0604020202020204" pitchFamily="34" charset="0"/>
            </a:endParaRPr>
          </a:p>
          <a:p>
            <a:pPr marL="0" indent="0" algn="just">
              <a:lnSpc>
                <a:spcPct val="90000"/>
              </a:lnSpc>
              <a:buNone/>
            </a:pPr>
            <a:r>
              <a:rPr lang="en-US" altLang="en-US" sz="1800" dirty="0">
                <a:solidFill>
                  <a:schemeClr val="accent1"/>
                </a:solidFill>
                <a:latin typeface="Arial" panose="020B0604020202020204" pitchFamily="34" charset="0"/>
                <a:ea typeface="ＭＳ Ｐゴシック" panose="020B0600070205080204" pitchFamily="34" charset="-128"/>
                <a:cs typeface="Arial" panose="020B0604020202020204" pitchFamily="34" charset="0"/>
              </a:rPr>
              <a:t>So, here, the name of the hydrocarbon would be like the following:</a:t>
            </a:r>
          </a:p>
          <a:p>
            <a:pPr marL="0" indent="0" algn="just">
              <a:lnSpc>
                <a:spcPct val="90000"/>
              </a:lnSpc>
              <a:buNone/>
            </a:pPr>
            <a:r>
              <a:rPr lang="en-US" altLang="en-US" sz="1800" dirty="0">
                <a:latin typeface="Arial" panose="020B0604020202020204" pitchFamily="34" charset="0"/>
                <a:ea typeface="ＭＳ Ｐゴシック" panose="020B0600070205080204" pitchFamily="34" charset="-128"/>
                <a:cs typeface="Arial" panose="020B0604020202020204" pitchFamily="34" charset="0"/>
              </a:rPr>
              <a:t>It indicates the total number of skeletal atoms i.e. 8 (or octane)</a:t>
            </a:r>
          </a:p>
          <a:p>
            <a:pPr marL="0" indent="0" algn="just">
              <a:buNone/>
            </a:pPr>
            <a:r>
              <a:rPr lang="en-US" altLang="en-US" sz="1800" dirty="0">
                <a:latin typeface="Arial" panose="020B0604020202020204" pitchFamily="34" charset="0"/>
                <a:ea typeface="ＭＳ Ｐゴシック" panose="020B0600070205080204" pitchFamily="34" charset="-128"/>
                <a:cs typeface="Arial" panose="020B0604020202020204" pitchFamily="34" charset="0"/>
              </a:rPr>
              <a:t>Three bridges are there, in decreasing order of size that would be [3.2.1].</a:t>
            </a:r>
          </a:p>
          <a:p>
            <a:pPr marL="0" indent="0" algn="just">
              <a:lnSpc>
                <a:spcPct val="90000"/>
              </a:lnSpc>
              <a:buNone/>
            </a:pPr>
            <a:endParaRPr lang="en-US" altLang="en-US" sz="1800" dirty="0">
              <a:latin typeface="Arial" panose="020B0604020202020204" pitchFamily="34" charset="0"/>
              <a:ea typeface="ＭＳ Ｐゴシック" panose="020B0600070205080204" pitchFamily="34" charset="-128"/>
              <a:cs typeface="Arial" panose="020B0604020202020204" pitchFamily="34" charset="0"/>
            </a:endParaRPr>
          </a:p>
          <a:p>
            <a:pPr marL="0" indent="0" algn="just">
              <a:lnSpc>
                <a:spcPct val="90000"/>
              </a:lnSpc>
              <a:buNone/>
            </a:pPr>
            <a:r>
              <a:rPr lang="en-US" altLang="en-US" sz="1800" dirty="0">
                <a:latin typeface="Arial" panose="020B0604020202020204" pitchFamily="34" charset="0"/>
                <a:ea typeface="ＭＳ Ｐゴシック" panose="020B0600070205080204" pitchFamily="34" charset="-128"/>
                <a:cs typeface="Arial" panose="020B0604020202020204" pitchFamily="34" charset="0"/>
              </a:rPr>
              <a:t> </a:t>
            </a:r>
          </a:p>
        </p:txBody>
      </p:sp>
      <p:sp>
        <p:nvSpPr>
          <p:cNvPr id="7" name="Rectangle 6">
            <a:extLst>
              <a:ext uri="{FF2B5EF4-FFF2-40B4-BE49-F238E27FC236}">
                <a16:creationId xmlns:a16="http://schemas.microsoft.com/office/drawing/2014/main" id="{D7509DB7-BF2C-4004-B797-A65CDF7B2E0A}"/>
              </a:ext>
            </a:extLst>
          </p:cNvPr>
          <p:cNvSpPr/>
          <p:nvPr/>
        </p:nvSpPr>
        <p:spPr>
          <a:xfrm>
            <a:off x="627419" y="317046"/>
            <a:ext cx="5977534" cy="461665"/>
          </a:xfrm>
          <a:prstGeom prst="rect">
            <a:avLst/>
          </a:prstGeom>
        </p:spPr>
        <p:txBody>
          <a:bodyPr wrap="none">
            <a:spAutoFit/>
          </a:bodyPr>
          <a:lstStyle/>
          <a:p>
            <a:r>
              <a:rPr lang="en-US" altLang="en-US" sz="2400" b="1" u="sng" dirty="0">
                <a:solidFill>
                  <a:srgbClr val="FF0000"/>
                </a:solidFill>
                <a:latin typeface="Arial" panose="020B0604020202020204" pitchFamily="34" charset="0"/>
                <a:cs typeface="Arial" panose="020B0604020202020204" pitchFamily="34" charset="0"/>
              </a:rPr>
              <a:t>IUPAC Nomenclature of Bridge System</a:t>
            </a:r>
          </a:p>
        </p:txBody>
      </p:sp>
    </p:spTree>
    <p:extLst>
      <p:ext uri="{BB962C8B-B14F-4D97-AF65-F5344CB8AC3E}">
        <p14:creationId xmlns:p14="http://schemas.microsoft.com/office/powerpoint/2010/main" val="13643381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D7C0CA7-B026-440C-96F0-D37BF5ECD586}"/>
              </a:ext>
            </a:extLst>
          </p:cNvPr>
          <p:cNvSpPr/>
          <p:nvPr/>
        </p:nvSpPr>
        <p:spPr>
          <a:xfrm>
            <a:off x="157904" y="272978"/>
            <a:ext cx="5874942" cy="461665"/>
          </a:xfrm>
          <a:prstGeom prst="rect">
            <a:avLst/>
          </a:prstGeom>
        </p:spPr>
        <p:txBody>
          <a:bodyPr wrap="none">
            <a:spAutoFit/>
          </a:bodyPr>
          <a:lstStyle/>
          <a:p>
            <a:r>
              <a:rPr lang="en-US" altLang="en-US" sz="2400" b="1" u="sng" dirty="0">
                <a:solidFill>
                  <a:srgbClr val="FF0000"/>
                </a:solidFill>
                <a:latin typeface="Arial" panose="020B0604020202020204" pitchFamily="34" charset="0"/>
                <a:cs typeface="Arial" panose="020B0604020202020204" pitchFamily="34" charset="0"/>
              </a:rPr>
              <a:t>IUPAC Nomenclature of Bridge System</a:t>
            </a:r>
          </a:p>
        </p:txBody>
      </p:sp>
      <p:sp>
        <p:nvSpPr>
          <p:cNvPr id="5" name="Rectangle 2">
            <a:extLst>
              <a:ext uri="{FF2B5EF4-FFF2-40B4-BE49-F238E27FC236}">
                <a16:creationId xmlns:a16="http://schemas.microsoft.com/office/drawing/2014/main" id="{5D9A1D2E-1ED0-489B-9E69-F7BAE88261F0}"/>
              </a:ext>
            </a:extLst>
          </p:cNvPr>
          <p:cNvSpPr>
            <a:spLocks noChangeArrowheads="1"/>
          </p:cNvSpPr>
          <p:nvPr/>
        </p:nvSpPr>
        <p:spPr bwMode="auto">
          <a:xfrm>
            <a:off x="2588964" y="1388126"/>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 name="Rectangle 4">
            <a:extLst>
              <a:ext uri="{FF2B5EF4-FFF2-40B4-BE49-F238E27FC236}">
                <a16:creationId xmlns:a16="http://schemas.microsoft.com/office/drawing/2014/main" id="{A94B1E10-881E-4BA8-AD33-834E23037CC7}"/>
              </a:ext>
            </a:extLst>
          </p:cNvPr>
          <p:cNvSpPr>
            <a:spLocks noChangeArrowheads="1"/>
          </p:cNvSpPr>
          <p:nvPr/>
        </p:nvSpPr>
        <p:spPr bwMode="auto">
          <a:xfrm>
            <a:off x="2937510" y="381762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pSp>
        <p:nvGrpSpPr>
          <p:cNvPr id="16" name="Group 15">
            <a:extLst>
              <a:ext uri="{FF2B5EF4-FFF2-40B4-BE49-F238E27FC236}">
                <a16:creationId xmlns:a16="http://schemas.microsoft.com/office/drawing/2014/main" id="{7BB3657A-D107-42D2-8A02-678520F4D770}"/>
              </a:ext>
            </a:extLst>
          </p:cNvPr>
          <p:cNvGrpSpPr/>
          <p:nvPr/>
        </p:nvGrpSpPr>
        <p:grpSpPr>
          <a:xfrm>
            <a:off x="240939" y="909720"/>
            <a:ext cx="11855484" cy="1217070"/>
            <a:chOff x="240939" y="909720"/>
            <a:chExt cx="11855484" cy="1217070"/>
          </a:xfrm>
        </p:grpSpPr>
        <p:sp>
          <p:nvSpPr>
            <p:cNvPr id="9" name="TextBox 8">
              <a:extLst>
                <a:ext uri="{FF2B5EF4-FFF2-40B4-BE49-F238E27FC236}">
                  <a16:creationId xmlns:a16="http://schemas.microsoft.com/office/drawing/2014/main" id="{94F36AD7-7ADA-4F64-8532-A1F21B191DC7}"/>
                </a:ext>
              </a:extLst>
            </p:cNvPr>
            <p:cNvSpPr txBox="1"/>
            <p:nvPr/>
          </p:nvSpPr>
          <p:spPr>
            <a:xfrm>
              <a:off x="6579583" y="920738"/>
              <a:ext cx="2031325" cy="646331"/>
            </a:xfrm>
            <a:prstGeom prst="rect">
              <a:avLst/>
            </a:prstGeom>
            <a:noFill/>
          </p:spPr>
          <p:txBody>
            <a:bodyPr wrap="none" rtlCol="0">
              <a:spAutoFit/>
            </a:bodyPr>
            <a:lstStyle/>
            <a:p>
              <a:r>
                <a:rPr lang="en-US" b="1" dirty="0">
                  <a:solidFill>
                    <a:schemeClr val="accent1">
                      <a:lumMod val="75000"/>
                    </a:schemeClr>
                  </a:solidFill>
                  <a:latin typeface="Arial" panose="020B0604020202020204" pitchFamily="34" charset="0"/>
                  <a:cs typeface="Arial" panose="020B0604020202020204" pitchFamily="34" charset="0"/>
                </a:rPr>
                <a:t>Parent alkane</a:t>
              </a:r>
              <a:endParaRPr lang="en-US" b="1" dirty="0">
                <a:solidFill>
                  <a:srgbClr val="C00000"/>
                </a:solidFill>
                <a:latin typeface="Arial" panose="020B0604020202020204" pitchFamily="34" charset="0"/>
                <a:cs typeface="Arial" panose="020B0604020202020204" pitchFamily="34" charset="0"/>
              </a:endParaRPr>
            </a:p>
            <a:p>
              <a:r>
                <a:rPr lang="en-US" b="1" dirty="0">
                  <a:solidFill>
                    <a:srgbClr val="C00000"/>
                  </a:solidFill>
                  <a:latin typeface="Arial" panose="020B0604020202020204" pitchFamily="34" charset="0"/>
                  <a:cs typeface="Arial" panose="020B0604020202020204" pitchFamily="34" charset="0"/>
                </a:rPr>
                <a:t>		</a:t>
              </a:r>
              <a:endParaRPr lang="en-US" b="1" dirty="0">
                <a:solidFill>
                  <a:schemeClr val="accent6">
                    <a:lumMod val="75000"/>
                  </a:schemeClr>
                </a:solidFill>
                <a:latin typeface="Arial" panose="020B0604020202020204" pitchFamily="34" charset="0"/>
                <a:cs typeface="Arial" panose="020B0604020202020204" pitchFamily="34" charset="0"/>
              </a:endParaRPr>
            </a:p>
          </p:txBody>
        </p:sp>
        <p:grpSp>
          <p:nvGrpSpPr>
            <p:cNvPr id="15" name="Group 14">
              <a:extLst>
                <a:ext uri="{FF2B5EF4-FFF2-40B4-BE49-F238E27FC236}">
                  <a16:creationId xmlns:a16="http://schemas.microsoft.com/office/drawing/2014/main" id="{3455DB62-2A94-4E46-88AE-146241C60A16}"/>
                </a:ext>
              </a:extLst>
            </p:cNvPr>
            <p:cNvGrpSpPr/>
            <p:nvPr/>
          </p:nvGrpSpPr>
          <p:grpSpPr>
            <a:xfrm>
              <a:off x="240939" y="909720"/>
              <a:ext cx="11855484" cy="1217070"/>
              <a:chOff x="240939" y="909720"/>
              <a:chExt cx="11855484" cy="1217070"/>
            </a:xfrm>
          </p:grpSpPr>
          <p:sp>
            <p:nvSpPr>
              <p:cNvPr id="10" name="TextBox 9">
                <a:extLst>
                  <a:ext uri="{FF2B5EF4-FFF2-40B4-BE49-F238E27FC236}">
                    <a16:creationId xmlns:a16="http://schemas.microsoft.com/office/drawing/2014/main" id="{2413B2AF-E961-4554-8B4E-C305413E75F8}"/>
                  </a:ext>
                </a:extLst>
              </p:cNvPr>
              <p:cNvSpPr txBox="1"/>
              <p:nvPr/>
            </p:nvSpPr>
            <p:spPr>
              <a:xfrm>
                <a:off x="240939" y="926461"/>
                <a:ext cx="1043876" cy="923330"/>
              </a:xfrm>
              <a:prstGeom prst="rect">
                <a:avLst/>
              </a:prstGeom>
              <a:noFill/>
            </p:spPr>
            <p:txBody>
              <a:bodyPr wrap="none" rtlCol="0">
                <a:spAutoFit/>
              </a:bodyPr>
              <a:lstStyle/>
              <a:p>
                <a:r>
                  <a:rPr lang="en-US" b="1" u="sng" dirty="0">
                    <a:latin typeface="Arial" panose="020B0604020202020204" pitchFamily="34" charset="0"/>
                    <a:cs typeface="Arial" panose="020B0604020202020204" pitchFamily="34" charset="0"/>
                  </a:rPr>
                  <a:t>General</a:t>
                </a:r>
              </a:p>
              <a:p>
                <a:r>
                  <a:rPr lang="en-US" b="1" u="sng" dirty="0">
                    <a:latin typeface="Arial" panose="020B0604020202020204" pitchFamily="34" charset="0"/>
                    <a:cs typeface="Arial" panose="020B0604020202020204" pitchFamily="34" charset="0"/>
                  </a:rPr>
                  <a:t>Naming</a:t>
                </a:r>
              </a:p>
              <a:p>
                <a:r>
                  <a:rPr lang="en-US" b="1" u="sng" dirty="0">
                    <a:latin typeface="Arial" panose="020B0604020202020204" pitchFamily="34" charset="0"/>
                    <a:cs typeface="Arial" panose="020B0604020202020204" pitchFamily="34" charset="0"/>
                  </a:rPr>
                  <a:t>Rule</a:t>
                </a:r>
                <a:r>
                  <a:rPr lang="en-US" b="1" dirty="0">
                    <a:latin typeface="Arial" panose="020B0604020202020204" pitchFamily="34" charset="0"/>
                    <a:cs typeface="Arial" panose="020B0604020202020204" pitchFamily="34" charset="0"/>
                  </a:rPr>
                  <a:t>:</a:t>
                </a:r>
                <a:endParaRPr lang="en-US" dirty="0"/>
              </a:p>
            </p:txBody>
          </p:sp>
          <p:grpSp>
            <p:nvGrpSpPr>
              <p:cNvPr id="14" name="Group 13">
                <a:extLst>
                  <a:ext uri="{FF2B5EF4-FFF2-40B4-BE49-F238E27FC236}">
                    <a16:creationId xmlns:a16="http://schemas.microsoft.com/office/drawing/2014/main" id="{580E0289-D7D3-46DB-873D-1FB4D2DCD7EC}"/>
                  </a:ext>
                </a:extLst>
              </p:cNvPr>
              <p:cNvGrpSpPr/>
              <p:nvPr/>
            </p:nvGrpSpPr>
            <p:grpSpPr>
              <a:xfrm>
                <a:off x="1457939" y="909720"/>
                <a:ext cx="10638484" cy="1217070"/>
                <a:chOff x="1457939" y="909720"/>
                <a:chExt cx="10638484" cy="1217070"/>
              </a:xfrm>
            </p:grpSpPr>
            <p:sp>
              <p:nvSpPr>
                <p:cNvPr id="11" name="TextBox 10">
                  <a:extLst>
                    <a:ext uri="{FF2B5EF4-FFF2-40B4-BE49-F238E27FC236}">
                      <a16:creationId xmlns:a16="http://schemas.microsoft.com/office/drawing/2014/main" id="{FDC87989-9730-473B-A226-D8236E8FABC8}"/>
                    </a:ext>
                  </a:extLst>
                </p:cNvPr>
                <p:cNvSpPr txBox="1"/>
                <p:nvPr/>
              </p:nvSpPr>
              <p:spPr>
                <a:xfrm>
                  <a:off x="1457939" y="926461"/>
                  <a:ext cx="2544286" cy="1200329"/>
                </a:xfrm>
                <a:prstGeom prst="rect">
                  <a:avLst/>
                </a:prstGeom>
                <a:noFill/>
              </p:spPr>
              <p:txBody>
                <a:bodyPr wrap="none" rtlCol="0">
                  <a:spAutoFit/>
                </a:bodyPr>
                <a:lstStyle/>
                <a:p>
                  <a:r>
                    <a:rPr lang="en-US" b="1" dirty="0">
                      <a:solidFill>
                        <a:schemeClr val="accent1">
                          <a:lumMod val="75000"/>
                        </a:schemeClr>
                      </a:solidFill>
                      <a:latin typeface="Arial" panose="020B0604020202020204" pitchFamily="34" charset="0"/>
                      <a:cs typeface="Arial" panose="020B0604020202020204" pitchFamily="34" charset="0"/>
                    </a:rPr>
                    <a:t>Compound Type</a:t>
                  </a:r>
                </a:p>
                <a:p>
                  <a:r>
                    <a:rPr lang="en-US" b="1" dirty="0">
                      <a:solidFill>
                        <a:schemeClr val="accent6">
                          <a:lumMod val="75000"/>
                        </a:schemeClr>
                      </a:solidFill>
                      <a:latin typeface="Arial" panose="020B0604020202020204" pitchFamily="34" charset="0"/>
                      <a:cs typeface="Arial" panose="020B0604020202020204" pitchFamily="34" charset="0"/>
                    </a:rPr>
                    <a:t>(</a:t>
                  </a:r>
                  <a:r>
                    <a:rPr lang="en-US" b="1" dirty="0" err="1">
                      <a:solidFill>
                        <a:schemeClr val="accent6">
                          <a:lumMod val="75000"/>
                        </a:schemeClr>
                      </a:solidFill>
                      <a:latin typeface="Arial" panose="020B0604020202020204" pitchFamily="34" charset="0"/>
                      <a:cs typeface="Arial" panose="020B0604020202020204" pitchFamily="34" charset="0"/>
                    </a:rPr>
                    <a:t>bicyclo</a:t>
                  </a:r>
                  <a:r>
                    <a:rPr lang="en-US" b="1" dirty="0">
                      <a:solidFill>
                        <a:schemeClr val="accent6">
                          <a:lumMod val="75000"/>
                        </a:schemeClr>
                      </a:solidFill>
                      <a:latin typeface="Arial" panose="020B0604020202020204" pitchFamily="34" charset="0"/>
                      <a:cs typeface="Arial" panose="020B0604020202020204" pitchFamily="34" charset="0"/>
                    </a:rPr>
                    <a:t>/</a:t>
                  </a:r>
                  <a:r>
                    <a:rPr lang="en-US" b="1" dirty="0" err="1">
                      <a:solidFill>
                        <a:schemeClr val="accent6">
                          <a:lumMod val="75000"/>
                        </a:schemeClr>
                      </a:solidFill>
                      <a:latin typeface="Arial" panose="020B0604020202020204" pitchFamily="34" charset="0"/>
                      <a:cs typeface="Arial" panose="020B0604020202020204" pitchFamily="34" charset="0"/>
                    </a:rPr>
                    <a:t>tricyclo</a:t>
                  </a:r>
                  <a:r>
                    <a:rPr lang="en-US" b="1" dirty="0">
                      <a:solidFill>
                        <a:schemeClr val="accent6">
                          <a:lumMod val="75000"/>
                        </a:schemeClr>
                      </a:solidFill>
                      <a:latin typeface="Arial" panose="020B0604020202020204" pitchFamily="34" charset="0"/>
                      <a:cs typeface="Arial" panose="020B0604020202020204" pitchFamily="34" charset="0"/>
                    </a:rPr>
                    <a:t> etc.) </a:t>
                  </a:r>
                </a:p>
                <a:p>
                  <a:endParaRPr lang="en-US" b="1" dirty="0">
                    <a:solidFill>
                      <a:schemeClr val="accent1">
                        <a:lumMod val="75000"/>
                      </a:schemeClr>
                    </a:solidFill>
                    <a:latin typeface="Arial" panose="020B0604020202020204" pitchFamily="34" charset="0"/>
                    <a:cs typeface="Arial" panose="020B0604020202020204" pitchFamily="34" charset="0"/>
                  </a:endParaRPr>
                </a:p>
                <a:p>
                  <a:endParaRPr lang="en-US" dirty="0"/>
                </a:p>
              </p:txBody>
            </p:sp>
            <p:sp>
              <p:nvSpPr>
                <p:cNvPr id="12" name="Rectangle 11">
                  <a:extLst>
                    <a:ext uri="{FF2B5EF4-FFF2-40B4-BE49-F238E27FC236}">
                      <a16:creationId xmlns:a16="http://schemas.microsoft.com/office/drawing/2014/main" id="{1BC64AEF-E73A-400F-9D62-0D2EDB574178}"/>
                    </a:ext>
                  </a:extLst>
                </p:cNvPr>
                <p:cNvSpPr/>
                <p:nvPr/>
              </p:nvSpPr>
              <p:spPr>
                <a:xfrm>
                  <a:off x="4034046" y="918950"/>
                  <a:ext cx="2672526" cy="1200329"/>
                </a:xfrm>
                <a:prstGeom prst="rect">
                  <a:avLst/>
                </a:prstGeom>
              </p:spPr>
              <p:txBody>
                <a:bodyPr wrap="none">
                  <a:spAutoFit/>
                </a:bodyPr>
                <a:lstStyle/>
                <a:p>
                  <a:r>
                    <a:rPr lang="en-US" b="1" dirty="0">
                      <a:solidFill>
                        <a:schemeClr val="accent1">
                          <a:lumMod val="75000"/>
                        </a:schemeClr>
                      </a:solidFill>
                      <a:latin typeface="Arial" panose="020B0604020202020204" pitchFamily="34" charset="0"/>
                      <a:cs typeface="Arial" panose="020B0604020202020204" pitchFamily="34" charset="0"/>
                    </a:rPr>
                    <a:t>[   a    .   b   .   c   .   d  ] </a:t>
                  </a:r>
                </a:p>
                <a:p>
                  <a:r>
                    <a:rPr lang="en-US" b="1" dirty="0">
                      <a:solidFill>
                        <a:srgbClr val="C00000"/>
                      </a:solidFill>
                      <a:latin typeface="Arial" panose="020B0604020202020204" pitchFamily="34" charset="0"/>
                      <a:cs typeface="Arial" panose="020B0604020202020204" pitchFamily="34" charset="0"/>
                    </a:rPr>
                    <a:t> </a:t>
                  </a:r>
                  <a:r>
                    <a:rPr lang="en-US" b="1" dirty="0">
                      <a:solidFill>
                        <a:schemeClr val="accent6">
                          <a:lumMod val="75000"/>
                        </a:schemeClr>
                      </a:solidFill>
                      <a:latin typeface="Arial" panose="020B0604020202020204" pitchFamily="34" charset="0"/>
                      <a:cs typeface="Arial" panose="020B0604020202020204" pitchFamily="34" charset="0"/>
                    </a:rPr>
                    <a:t>[placed in </a:t>
                  </a:r>
                  <a:r>
                    <a:rPr lang="en-US" b="1" dirty="0" err="1">
                      <a:solidFill>
                        <a:schemeClr val="accent6">
                          <a:lumMod val="75000"/>
                        </a:schemeClr>
                      </a:solidFill>
                      <a:latin typeface="Arial" panose="020B0604020202020204" pitchFamily="34" charset="0"/>
                      <a:cs typeface="Arial" panose="020B0604020202020204" pitchFamily="34" charset="0"/>
                    </a:rPr>
                    <a:t>decending</a:t>
                  </a:r>
                  <a:r>
                    <a:rPr lang="en-US" b="1" dirty="0">
                      <a:solidFill>
                        <a:schemeClr val="accent6">
                          <a:lumMod val="75000"/>
                        </a:schemeClr>
                      </a:solidFill>
                      <a:latin typeface="Arial" panose="020B0604020202020204" pitchFamily="34" charset="0"/>
                      <a:cs typeface="Arial" panose="020B0604020202020204" pitchFamily="34" charset="0"/>
                    </a:rPr>
                    <a:t> </a:t>
                  </a:r>
                </a:p>
                <a:p>
                  <a:r>
                    <a:rPr lang="en-US" b="1" dirty="0">
                      <a:solidFill>
                        <a:schemeClr val="accent6">
                          <a:lumMod val="75000"/>
                        </a:schemeClr>
                      </a:solidFill>
                      <a:latin typeface="Arial" panose="020B0604020202020204" pitchFamily="34" charset="0"/>
                      <a:cs typeface="Arial" panose="020B0604020202020204" pitchFamily="34" charset="0"/>
                    </a:rPr>
                    <a:t>Order i.e. a&gt;b&gt;c&gt;d]</a:t>
                  </a:r>
                  <a:endParaRPr lang="en-US" b="1" dirty="0">
                    <a:solidFill>
                      <a:srgbClr val="C00000"/>
                    </a:solidFill>
                    <a:latin typeface="Arial" panose="020B0604020202020204" pitchFamily="34" charset="0"/>
                    <a:cs typeface="Arial" panose="020B0604020202020204" pitchFamily="34" charset="0"/>
                  </a:endParaRPr>
                </a:p>
                <a:p>
                  <a:endParaRPr lang="en-US" dirty="0"/>
                </a:p>
              </p:txBody>
            </p:sp>
            <p:sp>
              <p:nvSpPr>
                <p:cNvPr id="13" name="TextBox 12">
                  <a:extLst>
                    <a:ext uri="{FF2B5EF4-FFF2-40B4-BE49-F238E27FC236}">
                      <a16:creationId xmlns:a16="http://schemas.microsoft.com/office/drawing/2014/main" id="{C69ACF8B-EAF6-4ABF-9F70-BBFDC12EA1C9}"/>
                    </a:ext>
                  </a:extLst>
                </p:cNvPr>
                <p:cNvSpPr txBox="1"/>
                <p:nvPr/>
              </p:nvSpPr>
              <p:spPr>
                <a:xfrm>
                  <a:off x="8295382" y="909720"/>
                  <a:ext cx="3801041" cy="646331"/>
                </a:xfrm>
                <a:prstGeom prst="rect">
                  <a:avLst/>
                </a:prstGeom>
                <a:noFill/>
              </p:spPr>
              <p:txBody>
                <a:bodyPr wrap="none" rtlCol="0">
                  <a:spAutoFit/>
                </a:bodyPr>
                <a:lstStyle/>
                <a:p>
                  <a:r>
                    <a:rPr lang="en-US" b="1" dirty="0">
                      <a:solidFill>
                        <a:schemeClr val="accent1">
                          <a:lumMod val="75000"/>
                        </a:schemeClr>
                      </a:solidFill>
                      <a:latin typeface="Arial" panose="020B0604020202020204" pitchFamily="34" charset="0"/>
                      <a:cs typeface="Arial" panose="020B0604020202020204" pitchFamily="34" charset="0"/>
                    </a:rPr>
                    <a:t>Suffix including functional group</a:t>
                  </a:r>
                </a:p>
                <a:p>
                  <a:r>
                    <a:rPr lang="en-US" b="1" dirty="0">
                      <a:solidFill>
                        <a:schemeClr val="accent6">
                          <a:lumMod val="75000"/>
                        </a:schemeClr>
                      </a:solidFill>
                      <a:latin typeface="Arial" panose="020B0604020202020204" pitchFamily="34" charset="0"/>
                      <a:cs typeface="Arial" panose="020B0604020202020204" pitchFamily="34" charset="0"/>
                    </a:rPr>
                    <a:t>(-COOH, Ketone, C=C etc.)</a:t>
                  </a:r>
                  <a:endParaRPr lang="en-US" dirty="0">
                    <a:solidFill>
                      <a:schemeClr val="accent6">
                        <a:lumMod val="75000"/>
                      </a:schemeClr>
                    </a:solidFill>
                  </a:endParaRPr>
                </a:p>
              </p:txBody>
            </p:sp>
          </p:grpSp>
        </p:grpSp>
      </p:grpSp>
      <p:sp>
        <p:nvSpPr>
          <p:cNvPr id="2" name="Rectangle 38">
            <a:extLst>
              <a:ext uri="{FF2B5EF4-FFF2-40B4-BE49-F238E27FC236}">
                <a16:creationId xmlns:a16="http://schemas.microsoft.com/office/drawing/2014/main" id="{9AD0582F-4B5E-4726-ABC4-AADAD2B3C8A3}"/>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 name="Object 2">
            <a:extLst>
              <a:ext uri="{FF2B5EF4-FFF2-40B4-BE49-F238E27FC236}">
                <a16:creationId xmlns:a16="http://schemas.microsoft.com/office/drawing/2014/main" id="{4CBE5EE5-11A4-45DC-9E59-D1BD9C0F25F3}"/>
              </a:ext>
            </a:extLst>
          </p:cNvPr>
          <p:cNvGraphicFramePr>
            <a:graphicFrameLocks noChangeAspect="1"/>
          </p:cNvGraphicFramePr>
          <p:nvPr>
            <p:extLst>
              <p:ext uri="{D42A27DB-BD31-4B8C-83A1-F6EECF244321}">
                <p14:modId xmlns:p14="http://schemas.microsoft.com/office/powerpoint/2010/main" val="860694646"/>
              </p:ext>
            </p:extLst>
          </p:nvPr>
        </p:nvGraphicFramePr>
        <p:xfrm>
          <a:off x="192228" y="2150855"/>
          <a:ext cx="1835868" cy="1890264"/>
        </p:xfrm>
        <a:graphic>
          <a:graphicData uri="http://schemas.openxmlformats.org/presentationml/2006/ole">
            <mc:AlternateContent xmlns:mc="http://schemas.openxmlformats.org/markup-compatibility/2006">
              <mc:Choice xmlns:v="urn:schemas-microsoft-com:vml" Requires="v">
                <p:oleObj spid="_x0000_s11826" r:id="rId3" imgW="1148040" imgH="1184040" progId="ChemDraw.Document.6.0">
                  <p:embed/>
                </p:oleObj>
              </mc:Choice>
              <mc:Fallback>
                <p:oleObj r:id="rId3" imgW="1148040" imgH="1184040" progId="ChemDraw.Document.6.0">
                  <p:embed/>
                  <p:pic>
                    <p:nvPicPr>
                      <p:cNvPr id="0" name="Object 3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2228" y="2150855"/>
                        <a:ext cx="1835868" cy="1890264"/>
                      </a:xfrm>
                      <a:prstGeom prst="rect">
                        <a:avLst/>
                      </a:prstGeom>
                      <a:noFill/>
                    </p:spPr>
                  </p:pic>
                </p:oleObj>
              </mc:Fallback>
            </mc:AlternateContent>
          </a:graphicData>
        </a:graphic>
      </p:graphicFrame>
      <p:sp>
        <p:nvSpPr>
          <p:cNvPr id="17" name="Rectangle 40">
            <a:extLst>
              <a:ext uri="{FF2B5EF4-FFF2-40B4-BE49-F238E27FC236}">
                <a16:creationId xmlns:a16="http://schemas.microsoft.com/office/drawing/2014/main" id="{CFAB00DC-7B9D-4C7A-A0B8-C7A6A05C146A}"/>
              </a:ext>
            </a:extLst>
          </p:cNvPr>
          <p:cNvSpPr>
            <a:spLocks noChangeArrowheads="1"/>
          </p:cNvSpPr>
          <p:nvPr/>
        </p:nvSpPr>
        <p:spPr bwMode="auto">
          <a:xfrm>
            <a:off x="2718024" y="2060589"/>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8" name="Object 17">
            <a:extLst>
              <a:ext uri="{FF2B5EF4-FFF2-40B4-BE49-F238E27FC236}">
                <a16:creationId xmlns:a16="http://schemas.microsoft.com/office/drawing/2014/main" id="{79C5905B-3D5A-4EAD-B6BE-1E135B9EFAE2}"/>
              </a:ext>
            </a:extLst>
          </p:cNvPr>
          <p:cNvGraphicFramePr>
            <a:graphicFrameLocks noChangeAspect="1"/>
          </p:cNvGraphicFramePr>
          <p:nvPr>
            <p:extLst>
              <p:ext uri="{D42A27DB-BD31-4B8C-83A1-F6EECF244321}">
                <p14:modId xmlns:p14="http://schemas.microsoft.com/office/powerpoint/2010/main" val="2280168835"/>
              </p:ext>
            </p:extLst>
          </p:nvPr>
        </p:nvGraphicFramePr>
        <p:xfrm>
          <a:off x="2936501" y="1995901"/>
          <a:ext cx="1991872" cy="2200172"/>
        </p:xfrm>
        <a:graphic>
          <a:graphicData uri="http://schemas.openxmlformats.org/presentationml/2006/ole">
            <mc:AlternateContent xmlns:mc="http://schemas.openxmlformats.org/markup-compatibility/2006">
              <mc:Choice xmlns:v="urn:schemas-microsoft-com:vml" Requires="v">
                <p:oleObj spid="_x0000_s11827" r:id="rId5" imgW="1233000" imgH="1361160" progId="ChemDraw.Document.6.0">
                  <p:embed/>
                </p:oleObj>
              </mc:Choice>
              <mc:Fallback>
                <p:oleObj r:id="rId5" imgW="1233000" imgH="1361160" progId="ChemDraw.Document.6.0">
                  <p:embed/>
                  <p:pic>
                    <p:nvPicPr>
                      <p:cNvPr id="0" name="Object 3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36501" y="1995901"/>
                        <a:ext cx="1991872" cy="2200172"/>
                      </a:xfrm>
                      <a:prstGeom prst="rect">
                        <a:avLst/>
                      </a:prstGeom>
                      <a:noFill/>
                    </p:spPr>
                  </p:pic>
                </p:oleObj>
              </mc:Fallback>
            </mc:AlternateContent>
          </a:graphicData>
        </a:graphic>
      </p:graphicFrame>
      <p:sp>
        <p:nvSpPr>
          <p:cNvPr id="19" name="Rectangle 42">
            <a:extLst>
              <a:ext uri="{FF2B5EF4-FFF2-40B4-BE49-F238E27FC236}">
                <a16:creationId xmlns:a16="http://schemas.microsoft.com/office/drawing/2014/main" id="{A6E2469E-93E9-4C45-A05F-F3AE5C294387}"/>
              </a:ext>
            </a:extLst>
          </p:cNvPr>
          <p:cNvSpPr>
            <a:spLocks noChangeArrowheads="1"/>
          </p:cNvSpPr>
          <p:nvPr/>
        </p:nvSpPr>
        <p:spPr bwMode="auto">
          <a:xfrm>
            <a:off x="5169883" y="2214204"/>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0" name="Object 19">
            <a:extLst>
              <a:ext uri="{FF2B5EF4-FFF2-40B4-BE49-F238E27FC236}">
                <a16:creationId xmlns:a16="http://schemas.microsoft.com/office/drawing/2014/main" id="{2F6BF5E9-11B2-4E22-9A3D-98C7341CF964}"/>
              </a:ext>
            </a:extLst>
          </p:cNvPr>
          <p:cNvGraphicFramePr>
            <a:graphicFrameLocks noChangeAspect="1"/>
          </p:cNvGraphicFramePr>
          <p:nvPr>
            <p:extLst>
              <p:ext uri="{D42A27DB-BD31-4B8C-83A1-F6EECF244321}">
                <p14:modId xmlns:p14="http://schemas.microsoft.com/office/powerpoint/2010/main" val="2004271151"/>
              </p:ext>
            </p:extLst>
          </p:nvPr>
        </p:nvGraphicFramePr>
        <p:xfrm>
          <a:off x="6023455" y="2097057"/>
          <a:ext cx="2031325" cy="1784272"/>
        </p:xfrm>
        <a:graphic>
          <a:graphicData uri="http://schemas.openxmlformats.org/presentationml/2006/ole">
            <mc:AlternateContent xmlns:mc="http://schemas.openxmlformats.org/markup-compatibility/2006">
              <mc:Choice xmlns:v="urn:schemas-microsoft-com:vml" Requires="v">
                <p:oleObj spid="_x0000_s11828" r:id="rId7" imgW="1191240" imgH="1049040" progId="ChemDraw.Document.6.0">
                  <p:embed/>
                </p:oleObj>
              </mc:Choice>
              <mc:Fallback>
                <p:oleObj r:id="rId7" imgW="1191240" imgH="1049040" progId="ChemDraw.Document.6.0">
                  <p:embed/>
                  <p:pic>
                    <p:nvPicPr>
                      <p:cNvPr id="0" name="Object 4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023455" y="2097057"/>
                        <a:ext cx="2031325" cy="1784272"/>
                      </a:xfrm>
                      <a:prstGeom prst="rect">
                        <a:avLst/>
                      </a:prstGeom>
                      <a:noFill/>
                    </p:spPr>
                  </p:pic>
                </p:oleObj>
              </mc:Fallback>
            </mc:AlternateContent>
          </a:graphicData>
        </a:graphic>
      </p:graphicFrame>
      <p:sp>
        <p:nvSpPr>
          <p:cNvPr id="21" name="Rectangle 44">
            <a:extLst>
              <a:ext uri="{FF2B5EF4-FFF2-40B4-BE49-F238E27FC236}">
                <a16:creationId xmlns:a16="http://schemas.microsoft.com/office/drawing/2014/main" id="{9AE4761E-DAAA-4EA9-9516-CA47D7D56E2B}"/>
              </a:ext>
            </a:extLst>
          </p:cNvPr>
          <p:cNvSpPr>
            <a:spLocks noChangeArrowheads="1"/>
          </p:cNvSpPr>
          <p:nvPr/>
        </p:nvSpPr>
        <p:spPr bwMode="auto">
          <a:xfrm>
            <a:off x="7701106" y="204161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2" name="Object 21">
            <a:extLst>
              <a:ext uri="{FF2B5EF4-FFF2-40B4-BE49-F238E27FC236}">
                <a16:creationId xmlns:a16="http://schemas.microsoft.com/office/drawing/2014/main" id="{E1466136-DA1C-4A21-986B-AC70D673BABC}"/>
              </a:ext>
            </a:extLst>
          </p:cNvPr>
          <p:cNvGraphicFramePr>
            <a:graphicFrameLocks noChangeAspect="1"/>
          </p:cNvGraphicFramePr>
          <p:nvPr>
            <p:extLst>
              <p:ext uri="{D42A27DB-BD31-4B8C-83A1-F6EECF244321}">
                <p14:modId xmlns:p14="http://schemas.microsoft.com/office/powerpoint/2010/main" val="63271051"/>
              </p:ext>
            </p:extLst>
          </p:nvPr>
        </p:nvGraphicFramePr>
        <p:xfrm>
          <a:off x="9273686" y="1956080"/>
          <a:ext cx="1753207" cy="2285662"/>
        </p:xfrm>
        <a:graphic>
          <a:graphicData uri="http://schemas.openxmlformats.org/presentationml/2006/ole">
            <mc:AlternateContent xmlns:mc="http://schemas.openxmlformats.org/markup-compatibility/2006">
              <mc:Choice xmlns:v="urn:schemas-microsoft-com:vml" Requires="v">
                <p:oleObj spid="_x0000_s11829" r:id="rId9" imgW="1082520" imgH="1414080" progId="ChemDraw.Document.6.0">
                  <p:embed/>
                </p:oleObj>
              </mc:Choice>
              <mc:Fallback>
                <p:oleObj r:id="rId9" imgW="1082520" imgH="1414080" progId="ChemDraw.Document.6.0">
                  <p:embed/>
                  <p:pic>
                    <p:nvPicPr>
                      <p:cNvPr id="0" name="Object 4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273686" y="1956080"/>
                        <a:ext cx="1753207" cy="2285662"/>
                      </a:xfrm>
                      <a:prstGeom prst="rect">
                        <a:avLst/>
                      </a:prstGeom>
                      <a:noFill/>
                    </p:spPr>
                  </p:pic>
                </p:oleObj>
              </mc:Fallback>
            </mc:AlternateContent>
          </a:graphicData>
        </a:graphic>
      </p:graphicFrame>
      <p:sp>
        <p:nvSpPr>
          <p:cNvPr id="23" name="Rectangle 46">
            <a:extLst>
              <a:ext uri="{FF2B5EF4-FFF2-40B4-BE49-F238E27FC236}">
                <a16:creationId xmlns:a16="http://schemas.microsoft.com/office/drawing/2014/main" id="{5D97A68E-2D29-4FD6-8194-3C249C59972F}"/>
              </a:ext>
            </a:extLst>
          </p:cNvPr>
          <p:cNvSpPr>
            <a:spLocks noChangeArrowheads="1"/>
          </p:cNvSpPr>
          <p:nvPr/>
        </p:nvSpPr>
        <p:spPr bwMode="auto">
          <a:xfrm>
            <a:off x="2041749" y="4574524"/>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4" name="Object 23">
            <a:extLst>
              <a:ext uri="{FF2B5EF4-FFF2-40B4-BE49-F238E27FC236}">
                <a16:creationId xmlns:a16="http://schemas.microsoft.com/office/drawing/2014/main" id="{ADD0FCA2-DED5-42CB-A591-7615BD8EAB9A}"/>
              </a:ext>
            </a:extLst>
          </p:cNvPr>
          <p:cNvGraphicFramePr>
            <a:graphicFrameLocks noChangeAspect="1"/>
          </p:cNvGraphicFramePr>
          <p:nvPr>
            <p:extLst>
              <p:ext uri="{D42A27DB-BD31-4B8C-83A1-F6EECF244321}">
                <p14:modId xmlns:p14="http://schemas.microsoft.com/office/powerpoint/2010/main" val="1776226130"/>
              </p:ext>
            </p:extLst>
          </p:nvPr>
        </p:nvGraphicFramePr>
        <p:xfrm>
          <a:off x="882156" y="4863216"/>
          <a:ext cx="1835868" cy="1215294"/>
        </p:xfrm>
        <a:graphic>
          <a:graphicData uri="http://schemas.openxmlformats.org/presentationml/2006/ole">
            <mc:AlternateContent xmlns:mc="http://schemas.openxmlformats.org/markup-compatibility/2006">
              <mc:Choice xmlns:v="urn:schemas-microsoft-com:vml" Requires="v">
                <p:oleObj spid="_x0000_s11830" r:id="rId11" imgW="1147320" imgH="750960" progId="ChemDraw.Document.6.0">
                  <p:embed/>
                </p:oleObj>
              </mc:Choice>
              <mc:Fallback>
                <p:oleObj r:id="rId11" imgW="1147320" imgH="750960" progId="ChemDraw.Document.6.0">
                  <p:embed/>
                  <p:pic>
                    <p:nvPicPr>
                      <p:cNvPr id="0" name="Object 45"/>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882156" y="4863216"/>
                        <a:ext cx="1835868" cy="1215294"/>
                      </a:xfrm>
                      <a:prstGeom prst="rect">
                        <a:avLst/>
                      </a:prstGeom>
                      <a:noFill/>
                    </p:spPr>
                  </p:pic>
                </p:oleObj>
              </mc:Fallback>
            </mc:AlternateContent>
          </a:graphicData>
        </a:graphic>
      </p:graphicFrame>
      <p:sp>
        <p:nvSpPr>
          <p:cNvPr id="25" name="Rectangle 48">
            <a:extLst>
              <a:ext uri="{FF2B5EF4-FFF2-40B4-BE49-F238E27FC236}">
                <a16:creationId xmlns:a16="http://schemas.microsoft.com/office/drawing/2014/main" id="{54DB34AD-B5AB-4FAD-B8C7-2FBDECC5DB60}"/>
              </a:ext>
            </a:extLst>
          </p:cNvPr>
          <p:cNvSpPr>
            <a:spLocks noChangeArrowheads="1"/>
          </p:cNvSpPr>
          <p:nvPr/>
        </p:nvSpPr>
        <p:spPr bwMode="auto">
          <a:xfrm>
            <a:off x="4351621" y="4285832"/>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6" name="Object 25">
            <a:extLst>
              <a:ext uri="{FF2B5EF4-FFF2-40B4-BE49-F238E27FC236}">
                <a16:creationId xmlns:a16="http://schemas.microsoft.com/office/drawing/2014/main" id="{3651EF5B-2B4A-4F37-8FF0-95009E32EA65}"/>
              </a:ext>
            </a:extLst>
          </p:cNvPr>
          <p:cNvGraphicFramePr>
            <a:graphicFrameLocks noChangeAspect="1"/>
          </p:cNvGraphicFramePr>
          <p:nvPr>
            <p:extLst>
              <p:ext uri="{D42A27DB-BD31-4B8C-83A1-F6EECF244321}">
                <p14:modId xmlns:p14="http://schemas.microsoft.com/office/powerpoint/2010/main" val="2679870725"/>
              </p:ext>
            </p:extLst>
          </p:nvPr>
        </p:nvGraphicFramePr>
        <p:xfrm>
          <a:off x="4225733" y="4597427"/>
          <a:ext cx="2153056" cy="1647218"/>
        </p:xfrm>
        <a:graphic>
          <a:graphicData uri="http://schemas.openxmlformats.org/presentationml/2006/ole">
            <mc:AlternateContent xmlns:mc="http://schemas.openxmlformats.org/markup-compatibility/2006">
              <mc:Choice xmlns:v="urn:schemas-microsoft-com:vml" Requires="v">
                <p:oleObj spid="_x0000_s11831" r:id="rId13" imgW="1337400" imgH="1023480" progId="ChemDraw.Document.6.0">
                  <p:embed/>
                </p:oleObj>
              </mc:Choice>
              <mc:Fallback>
                <p:oleObj r:id="rId13" imgW="1337400" imgH="1023480" progId="ChemDraw.Document.6.0">
                  <p:embed/>
                  <p:pic>
                    <p:nvPicPr>
                      <p:cNvPr id="0" name="Object 4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225733" y="4597427"/>
                        <a:ext cx="2153056" cy="1647218"/>
                      </a:xfrm>
                      <a:prstGeom prst="rect">
                        <a:avLst/>
                      </a:prstGeom>
                      <a:noFill/>
                    </p:spPr>
                  </p:pic>
                </p:oleObj>
              </mc:Fallback>
            </mc:AlternateContent>
          </a:graphicData>
        </a:graphic>
      </p:graphicFrame>
      <p:sp>
        <p:nvSpPr>
          <p:cNvPr id="27" name="Rectangle 50">
            <a:extLst>
              <a:ext uri="{FF2B5EF4-FFF2-40B4-BE49-F238E27FC236}">
                <a16:creationId xmlns:a16="http://schemas.microsoft.com/office/drawing/2014/main" id="{6DCDC811-46D4-422C-B56E-8B3CE166CF18}"/>
              </a:ext>
            </a:extLst>
          </p:cNvPr>
          <p:cNvSpPr>
            <a:spLocks noChangeArrowheads="1"/>
          </p:cNvSpPr>
          <p:nvPr/>
        </p:nvSpPr>
        <p:spPr bwMode="auto">
          <a:xfrm>
            <a:off x="7039118" y="416118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8" name="Object 27">
            <a:extLst>
              <a:ext uri="{FF2B5EF4-FFF2-40B4-BE49-F238E27FC236}">
                <a16:creationId xmlns:a16="http://schemas.microsoft.com/office/drawing/2014/main" id="{F68A09D6-0935-43C0-B9A5-ACE7C2982709}"/>
              </a:ext>
            </a:extLst>
          </p:cNvPr>
          <p:cNvGraphicFramePr>
            <a:graphicFrameLocks noChangeAspect="1"/>
          </p:cNvGraphicFramePr>
          <p:nvPr>
            <p:extLst>
              <p:ext uri="{D42A27DB-BD31-4B8C-83A1-F6EECF244321}">
                <p14:modId xmlns:p14="http://schemas.microsoft.com/office/powerpoint/2010/main" val="597845743"/>
              </p:ext>
            </p:extLst>
          </p:nvPr>
        </p:nvGraphicFramePr>
        <p:xfrm>
          <a:off x="7764448" y="4395356"/>
          <a:ext cx="1841032" cy="2092684"/>
        </p:xfrm>
        <a:graphic>
          <a:graphicData uri="http://schemas.openxmlformats.org/presentationml/2006/ole">
            <mc:AlternateContent xmlns:mc="http://schemas.openxmlformats.org/markup-compatibility/2006">
              <mc:Choice xmlns:v="urn:schemas-microsoft-com:vml" Requires="v">
                <p:oleObj spid="_x0000_s11832" r:id="rId15" imgW="1118160" imgH="1268640" progId="ChemDraw.Document.6.0">
                  <p:embed/>
                </p:oleObj>
              </mc:Choice>
              <mc:Fallback>
                <p:oleObj r:id="rId15" imgW="1118160" imgH="1268640" progId="ChemDraw.Document.6.0">
                  <p:embed/>
                  <p:pic>
                    <p:nvPicPr>
                      <p:cNvPr id="0" name="Object 49"/>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7764448" y="4395356"/>
                        <a:ext cx="1841032" cy="2092684"/>
                      </a:xfrm>
                      <a:prstGeom prst="rect">
                        <a:avLst/>
                      </a:prstGeom>
                      <a:noFill/>
                    </p:spPr>
                  </p:pic>
                </p:oleObj>
              </mc:Fallback>
            </mc:AlternateContent>
          </a:graphicData>
        </a:graphic>
      </p:graphicFrame>
    </p:spTree>
    <p:extLst>
      <p:ext uri="{BB962C8B-B14F-4D97-AF65-F5344CB8AC3E}">
        <p14:creationId xmlns:p14="http://schemas.microsoft.com/office/powerpoint/2010/main" val="8384587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D7C0CA7-B026-440C-96F0-D37BF5ECD586}"/>
              </a:ext>
            </a:extLst>
          </p:cNvPr>
          <p:cNvSpPr/>
          <p:nvPr/>
        </p:nvSpPr>
        <p:spPr>
          <a:xfrm>
            <a:off x="157904" y="272978"/>
            <a:ext cx="5874942" cy="461665"/>
          </a:xfrm>
          <a:prstGeom prst="rect">
            <a:avLst/>
          </a:prstGeom>
        </p:spPr>
        <p:txBody>
          <a:bodyPr wrap="none">
            <a:spAutoFit/>
          </a:bodyPr>
          <a:lstStyle/>
          <a:p>
            <a:r>
              <a:rPr lang="en-US" altLang="en-US" sz="2400" b="1" u="sng" dirty="0">
                <a:solidFill>
                  <a:srgbClr val="FF0000"/>
                </a:solidFill>
                <a:latin typeface="Arial" panose="020B0604020202020204" pitchFamily="34" charset="0"/>
                <a:cs typeface="Arial" panose="020B0604020202020204" pitchFamily="34" charset="0"/>
              </a:rPr>
              <a:t>IUPAC Nomenclature of Bridge System</a:t>
            </a:r>
          </a:p>
        </p:txBody>
      </p:sp>
      <p:sp>
        <p:nvSpPr>
          <p:cNvPr id="2" name="Rectangle 2">
            <a:extLst>
              <a:ext uri="{FF2B5EF4-FFF2-40B4-BE49-F238E27FC236}">
                <a16:creationId xmlns:a16="http://schemas.microsoft.com/office/drawing/2014/main" id="{5A6E9C4E-8191-4402-A090-AAC2EF6B9342}"/>
              </a:ext>
            </a:extLst>
          </p:cNvPr>
          <p:cNvSpPr>
            <a:spLocks noChangeArrowheads="1"/>
          </p:cNvSpPr>
          <p:nvPr/>
        </p:nvSpPr>
        <p:spPr bwMode="auto">
          <a:xfrm>
            <a:off x="3006090" y="10858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Rectangle 4">
            <a:extLst>
              <a:ext uri="{FF2B5EF4-FFF2-40B4-BE49-F238E27FC236}">
                <a16:creationId xmlns:a16="http://schemas.microsoft.com/office/drawing/2014/main" id="{FBEB6E29-7D58-4085-AD90-F18BA7776B18}"/>
              </a:ext>
            </a:extLst>
          </p:cNvPr>
          <p:cNvSpPr>
            <a:spLocks noChangeArrowheads="1"/>
          </p:cNvSpPr>
          <p:nvPr/>
        </p:nvSpPr>
        <p:spPr bwMode="auto">
          <a:xfrm>
            <a:off x="2776251" y="361353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 name="Rectangle 6">
            <a:extLst>
              <a:ext uri="{FF2B5EF4-FFF2-40B4-BE49-F238E27FC236}">
                <a16:creationId xmlns:a16="http://schemas.microsoft.com/office/drawing/2014/main" id="{BAE1E949-ED36-45BF-9BD9-475B14CF8BD4}"/>
              </a:ext>
            </a:extLst>
          </p:cNvPr>
          <p:cNvSpPr/>
          <p:nvPr/>
        </p:nvSpPr>
        <p:spPr>
          <a:xfrm>
            <a:off x="275044" y="999768"/>
            <a:ext cx="11589744" cy="1287532"/>
          </a:xfrm>
          <a:prstGeom prst="rect">
            <a:avLst/>
          </a:prstGeom>
        </p:spPr>
        <p:txBody>
          <a:bodyPr wrap="square">
            <a:spAutoFit/>
          </a:bodyPr>
          <a:lstStyle/>
          <a:p>
            <a:pPr lvl="1" eaLnBrk="0" hangingPunct="0">
              <a:lnSpc>
                <a:spcPct val="150000"/>
              </a:lnSpc>
              <a:defRPr/>
            </a:pPr>
            <a:r>
              <a:rPr lang="en-US" dirty="0">
                <a:solidFill>
                  <a:srgbClr val="002060"/>
                </a:solidFill>
                <a:latin typeface="Arial" panose="020B0604020202020204" pitchFamily="34" charset="0"/>
                <a:ea typeface="Calibri" pitchFamily="34" charset="0"/>
                <a:cs typeface="Arial" panose="020B0604020202020204" pitchFamily="34" charset="0"/>
              </a:rPr>
              <a:t>If substituents are present, number the bridged ring system starting from one bridgehead proceeding first along the longest bridge to the other bridgehead, then along the next longest bridge back to the first bridgehead. </a:t>
            </a:r>
            <a:r>
              <a:rPr lang="en-US" u="sng" dirty="0">
                <a:solidFill>
                  <a:srgbClr val="002060"/>
                </a:solidFill>
                <a:latin typeface="Arial" panose="020B0604020202020204" pitchFamily="34" charset="0"/>
                <a:ea typeface="Calibri" pitchFamily="34" charset="0"/>
                <a:cs typeface="Arial" panose="020B0604020202020204" pitchFamily="34" charset="0"/>
              </a:rPr>
              <a:t>The shortest bridge is numbered last.</a:t>
            </a:r>
            <a:endParaRPr lang="en-US" dirty="0">
              <a:solidFill>
                <a:srgbClr val="002060"/>
              </a:solidFill>
              <a:latin typeface="Arial" panose="020B0604020202020204" pitchFamily="34" charset="0"/>
              <a:cs typeface="Arial" panose="020B0604020202020204" pitchFamily="34" charset="0"/>
            </a:endParaRPr>
          </a:p>
        </p:txBody>
      </p:sp>
      <p:grpSp>
        <p:nvGrpSpPr>
          <p:cNvPr id="21" name="Group 20">
            <a:extLst>
              <a:ext uri="{FF2B5EF4-FFF2-40B4-BE49-F238E27FC236}">
                <a16:creationId xmlns:a16="http://schemas.microsoft.com/office/drawing/2014/main" id="{22C825C8-F024-46FE-85F7-C5FAB4070062}"/>
              </a:ext>
            </a:extLst>
          </p:cNvPr>
          <p:cNvGrpSpPr/>
          <p:nvPr/>
        </p:nvGrpSpPr>
        <p:grpSpPr>
          <a:xfrm>
            <a:off x="73543" y="2870723"/>
            <a:ext cx="12177118" cy="1217070"/>
            <a:chOff x="73543" y="2958859"/>
            <a:chExt cx="12177118" cy="1217070"/>
          </a:xfrm>
        </p:grpSpPr>
        <p:grpSp>
          <p:nvGrpSpPr>
            <p:cNvPr id="14" name="Group 13">
              <a:extLst>
                <a:ext uri="{FF2B5EF4-FFF2-40B4-BE49-F238E27FC236}">
                  <a16:creationId xmlns:a16="http://schemas.microsoft.com/office/drawing/2014/main" id="{1DB531BB-CE38-4CF1-AD1B-73FC6932C1EF}"/>
                </a:ext>
              </a:extLst>
            </p:cNvPr>
            <p:cNvGrpSpPr/>
            <p:nvPr/>
          </p:nvGrpSpPr>
          <p:grpSpPr>
            <a:xfrm>
              <a:off x="340092" y="2958859"/>
              <a:ext cx="11910569" cy="1217070"/>
              <a:chOff x="185854" y="909720"/>
              <a:chExt cx="11910569" cy="1217070"/>
            </a:xfrm>
          </p:grpSpPr>
          <p:sp>
            <p:nvSpPr>
              <p:cNvPr id="15" name="TextBox 14">
                <a:extLst>
                  <a:ext uri="{FF2B5EF4-FFF2-40B4-BE49-F238E27FC236}">
                    <a16:creationId xmlns:a16="http://schemas.microsoft.com/office/drawing/2014/main" id="{F9C23DB8-C84A-46BD-955F-0228A2F3AA05}"/>
                  </a:ext>
                </a:extLst>
              </p:cNvPr>
              <p:cNvSpPr txBox="1"/>
              <p:nvPr/>
            </p:nvSpPr>
            <p:spPr>
              <a:xfrm>
                <a:off x="185854" y="926461"/>
                <a:ext cx="825867" cy="369332"/>
              </a:xfrm>
              <a:prstGeom prst="rect">
                <a:avLst/>
              </a:prstGeom>
              <a:noFill/>
            </p:spPr>
            <p:txBody>
              <a:bodyPr wrap="none" rtlCol="0">
                <a:spAutoFit/>
              </a:bodyPr>
              <a:lstStyle/>
              <a:p>
                <a:r>
                  <a:rPr lang="en-US" b="1" dirty="0">
                    <a:solidFill>
                      <a:schemeClr val="accent1">
                        <a:lumMod val="75000"/>
                      </a:schemeClr>
                    </a:solidFill>
                    <a:latin typeface="Arial" panose="020B0604020202020204" pitchFamily="34" charset="0"/>
                    <a:cs typeface="Arial" panose="020B0604020202020204" pitchFamily="34" charset="0"/>
                  </a:rPr>
                  <a:t>Prefix</a:t>
                </a:r>
              </a:p>
            </p:txBody>
          </p:sp>
          <p:grpSp>
            <p:nvGrpSpPr>
              <p:cNvPr id="16" name="Group 15">
                <a:extLst>
                  <a:ext uri="{FF2B5EF4-FFF2-40B4-BE49-F238E27FC236}">
                    <a16:creationId xmlns:a16="http://schemas.microsoft.com/office/drawing/2014/main" id="{FB964094-21D0-4616-86F9-FAD3D8F624D2}"/>
                  </a:ext>
                </a:extLst>
              </p:cNvPr>
              <p:cNvGrpSpPr/>
              <p:nvPr/>
            </p:nvGrpSpPr>
            <p:grpSpPr>
              <a:xfrm>
                <a:off x="1457939" y="909720"/>
                <a:ext cx="10638484" cy="1217070"/>
                <a:chOff x="1457939" y="909720"/>
                <a:chExt cx="10638484" cy="1217070"/>
              </a:xfrm>
            </p:grpSpPr>
            <p:sp>
              <p:nvSpPr>
                <p:cNvPr id="17" name="TextBox 16">
                  <a:extLst>
                    <a:ext uri="{FF2B5EF4-FFF2-40B4-BE49-F238E27FC236}">
                      <a16:creationId xmlns:a16="http://schemas.microsoft.com/office/drawing/2014/main" id="{0E10F6C7-B566-45CA-8C62-F4C6C4891200}"/>
                    </a:ext>
                  </a:extLst>
                </p:cNvPr>
                <p:cNvSpPr txBox="1"/>
                <p:nvPr/>
              </p:nvSpPr>
              <p:spPr>
                <a:xfrm>
                  <a:off x="1457939" y="926461"/>
                  <a:ext cx="2544286" cy="1200329"/>
                </a:xfrm>
                <a:prstGeom prst="rect">
                  <a:avLst/>
                </a:prstGeom>
                <a:noFill/>
              </p:spPr>
              <p:txBody>
                <a:bodyPr wrap="none" rtlCol="0">
                  <a:spAutoFit/>
                </a:bodyPr>
                <a:lstStyle/>
                <a:p>
                  <a:r>
                    <a:rPr lang="en-US" b="1" dirty="0">
                      <a:solidFill>
                        <a:schemeClr val="accent1">
                          <a:lumMod val="75000"/>
                        </a:schemeClr>
                      </a:solidFill>
                      <a:latin typeface="Arial" panose="020B0604020202020204" pitchFamily="34" charset="0"/>
                      <a:cs typeface="Arial" panose="020B0604020202020204" pitchFamily="34" charset="0"/>
                    </a:rPr>
                    <a:t>Compound Type</a:t>
                  </a:r>
                </a:p>
                <a:p>
                  <a:r>
                    <a:rPr lang="en-US" b="1" dirty="0">
                      <a:solidFill>
                        <a:schemeClr val="accent6">
                          <a:lumMod val="75000"/>
                        </a:schemeClr>
                      </a:solidFill>
                      <a:latin typeface="Arial" panose="020B0604020202020204" pitchFamily="34" charset="0"/>
                      <a:cs typeface="Arial" panose="020B0604020202020204" pitchFamily="34" charset="0"/>
                    </a:rPr>
                    <a:t>(</a:t>
                  </a:r>
                  <a:r>
                    <a:rPr lang="en-US" b="1" dirty="0" err="1">
                      <a:solidFill>
                        <a:schemeClr val="accent6">
                          <a:lumMod val="75000"/>
                        </a:schemeClr>
                      </a:solidFill>
                      <a:latin typeface="Arial" panose="020B0604020202020204" pitchFamily="34" charset="0"/>
                      <a:cs typeface="Arial" panose="020B0604020202020204" pitchFamily="34" charset="0"/>
                    </a:rPr>
                    <a:t>bicyclo</a:t>
                  </a:r>
                  <a:r>
                    <a:rPr lang="en-US" b="1" dirty="0">
                      <a:solidFill>
                        <a:schemeClr val="accent6">
                          <a:lumMod val="75000"/>
                        </a:schemeClr>
                      </a:solidFill>
                      <a:latin typeface="Arial" panose="020B0604020202020204" pitchFamily="34" charset="0"/>
                      <a:cs typeface="Arial" panose="020B0604020202020204" pitchFamily="34" charset="0"/>
                    </a:rPr>
                    <a:t>/</a:t>
                  </a:r>
                  <a:r>
                    <a:rPr lang="en-US" b="1" dirty="0" err="1">
                      <a:solidFill>
                        <a:schemeClr val="accent6">
                          <a:lumMod val="75000"/>
                        </a:schemeClr>
                      </a:solidFill>
                      <a:latin typeface="Arial" panose="020B0604020202020204" pitchFamily="34" charset="0"/>
                      <a:cs typeface="Arial" panose="020B0604020202020204" pitchFamily="34" charset="0"/>
                    </a:rPr>
                    <a:t>tricyclo</a:t>
                  </a:r>
                  <a:r>
                    <a:rPr lang="en-US" b="1" dirty="0">
                      <a:solidFill>
                        <a:schemeClr val="accent6">
                          <a:lumMod val="75000"/>
                        </a:schemeClr>
                      </a:solidFill>
                      <a:latin typeface="Arial" panose="020B0604020202020204" pitchFamily="34" charset="0"/>
                      <a:cs typeface="Arial" panose="020B0604020202020204" pitchFamily="34" charset="0"/>
                    </a:rPr>
                    <a:t> etc.) </a:t>
                  </a:r>
                </a:p>
                <a:p>
                  <a:endParaRPr lang="en-US" b="1" dirty="0">
                    <a:solidFill>
                      <a:schemeClr val="accent1">
                        <a:lumMod val="75000"/>
                      </a:schemeClr>
                    </a:solidFill>
                    <a:latin typeface="Arial" panose="020B0604020202020204" pitchFamily="34" charset="0"/>
                    <a:cs typeface="Arial" panose="020B0604020202020204" pitchFamily="34" charset="0"/>
                  </a:endParaRPr>
                </a:p>
                <a:p>
                  <a:endParaRPr lang="en-US" dirty="0"/>
                </a:p>
              </p:txBody>
            </p:sp>
            <p:sp>
              <p:nvSpPr>
                <p:cNvPr id="18" name="Rectangle 17">
                  <a:extLst>
                    <a:ext uri="{FF2B5EF4-FFF2-40B4-BE49-F238E27FC236}">
                      <a16:creationId xmlns:a16="http://schemas.microsoft.com/office/drawing/2014/main" id="{EE8F3DDF-6C05-43BC-AE53-D0E9F270967C}"/>
                    </a:ext>
                  </a:extLst>
                </p:cNvPr>
                <p:cNvSpPr/>
                <p:nvPr/>
              </p:nvSpPr>
              <p:spPr>
                <a:xfrm>
                  <a:off x="4034046" y="918950"/>
                  <a:ext cx="4459298" cy="1200329"/>
                </a:xfrm>
                <a:prstGeom prst="rect">
                  <a:avLst/>
                </a:prstGeom>
              </p:spPr>
              <p:txBody>
                <a:bodyPr wrap="none">
                  <a:spAutoFit/>
                </a:bodyPr>
                <a:lstStyle/>
                <a:p>
                  <a:r>
                    <a:rPr lang="en-US" b="1" dirty="0">
                      <a:solidFill>
                        <a:schemeClr val="accent1">
                          <a:lumMod val="75000"/>
                        </a:schemeClr>
                      </a:solidFill>
                      <a:latin typeface="Arial" panose="020B0604020202020204" pitchFamily="34" charset="0"/>
                      <a:cs typeface="Arial" panose="020B0604020202020204" pitchFamily="34" charset="0"/>
                    </a:rPr>
                    <a:t>[   a    .   b   .   c   .   d  ]    Parent Alkane </a:t>
                  </a:r>
                </a:p>
                <a:p>
                  <a:r>
                    <a:rPr lang="en-US" b="1" dirty="0">
                      <a:solidFill>
                        <a:srgbClr val="C00000"/>
                      </a:solidFill>
                      <a:latin typeface="Arial" panose="020B0604020202020204" pitchFamily="34" charset="0"/>
                      <a:cs typeface="Arial" panose="020B0604020202020204" pitchFamily="34" charset="0"/>
                    </a:rPr>
                    <a:t> </a:t>
                  </a:r>
                  <a:r>
                    <a:rPr lang="en-US" b="1" dirty="0">
                      <a:solidFill>
                        <a:schemeClr val="accent6">
                          <a:lumMod val="75000"/>
                        </a:schemeClr>
                      </a:solidFill>
                      <a:latin typeface="Arial" panose="020B0604020202020204" pitchFamily="34" charset="0"/>
                      <a:cs typeface="Arial" panose="020B0604020202020204" pitchFamily="34" charset="0"/>
                    </a:rPr>
                    <a:t>[placed in descending </a:t>
                  </a:r>
                </a:p>
                <a:p>
                  <a:r>
                    <a:rPr lang="en-US" b="1" dirty="0">
                      <a:solidFill>
                        <a:schemeClr val="accent6">
                          <a:lumMod val="75000"/>
                        </a:schemeClr>
                      </a:solidFill>
                      <a:latin typeface="Arial" panose="020B0604020202020204" pitchFamily="34" charset="0"/>
                      <a:cs typeface="Arial" panose="020B0604020202020204" pitchFamily="34" charset="0"/>
                    </a:rPr>
                    <a:t>Order i.e. a&gt;b&gt;c&gt;d]</a:t>
                  </a:r>
                  <a:endParaRPr lang="en-US" b="1" dirty="0">
                    <a:solidFill>
                      <a:srgbClr val="C00000"/>
                    </a:solidFill>
                    <a:latin typeface="Arial" panose="020B0604020202020204" pitchFamily="34" charset="0"/>
                    <a:cs typeface="Arial" panose="020B0604020202020204" pitchFamily="34" charset="0"/>
                  </a:endParaRPr>
                </a:p>
                <a:p>
                  <a:endParaRPr lang="en-US" dirty="0"/>
                </a:p>
              </p:txBody>
            </p:sp>
            <p:sp>
              <p:nvSpPr>
                <p:cNvPr id="19" name="TextBox 18">
                  <a:extLst>
                    <a:ext uri="{FF2B5EF4-FFF2-40B4-BE49-F238E27FC236}">
                      <a16:creationId xmlns:a16="http://schemas.microsoft.com/office/drawing/2014/main" id="{4E449543-CF96-4DFF-938F-BFEE2DD83810}"/>
                    </a:ext>
                  </a:extLst>
                </p:cNvPr>
                <p:cNvSpPr txBox="1"/>
                <p:nvPr/>
              </p:nvSpPr>
              <p:spPr>
                <a:xfrm>
                  <a:off x="8295382" y="909720"/>
                  <a:ext cx="3801041" cy="646331"/>
                </a:xfrm>
                <a:prstGeom prst="rect">
                  <a:avLst/>
                </a:prstGeom>
                <a:noFill/>
              </p:spPr>
              <p:txBody>
                <a:bodyPr wrap="none" rtlCol="0">
                  <a:spAutoFit/>
                </a:bodyPr>
                <a:lstStyle/>
                <a:p>
                  <a:r>
                    <a:rPr lang="en-US" b="1" dirty="0">
                      <a:solidFill>
                        <a:schemeClr val="accent1">
                          <a:lumMod val="75000"/>
                        </a:schemeClr>
                      </a:solidFill>
                      <a:latin typeface="Arial" panose="020B0604020202020204" pitchFamily="34" charset="0"/>
                      <a:cs typeface="Arial" panose="020B0604020202020204" pitchFamily="34" charset="0"/>
                    </a:rPr>
                    <a:t>Suffix including functional group</a:t>
                  </a:r>
                </a:p>
                <a:p>
                  <a:r>
                    <a:rPr lang="en-US" b="1" dirty="0">
                      <a:solidFill>
                        <a:schemeClr val="accent6">
                          <a:lumMod val="75000"/>
                        </a:schemeClr>
                      </a:solidFill>
                      <a:latin typeface="Arial" panose="020B0604020202020204" pitchFamily="34" charset="0"/>
                      <a:cs typeface="Arial" panose="020B0604020202020204" pitchFamily="34" charset="0"/>
                    </a:rPr>
                    <a:t>(-COOH, Ketone, C=C etc.)</a:t>
                  </a:r>
                  <a:endParaRPr lang="en-US" dirty="0">
                    <a:solidFill>
                      <a:schemeClr val="accent6">
                        <a:lumMod val="75000"/>
                      </a:schemeClr>
                    </a:solidFill>
                  </a:endParaRPr>
                </a:p>
              </p:txBody>
            </p:sp>
          </p:grpSp>
        </p:grpSp>
        <p:sp>
          <p:nvSpPr>
            <p:cNvPr id="20" name="TextBox 19">
              <a:extLst>
                <a:ext uri="{FF2B5EF4-FFF2-40B4-BE49-F238E27FC236}">
                  <a16:creationId xmlns:a16="http://schemas.microsoft.com/office/drawing/2014/main" id="{9639A7F5-4BEB-45C9-A993-C7A67062B75E}"/>
                </a:ext>
              </a:extLst>
            </p:cNvPr>
            <p:cNvSpPr txBox="1"/>
            <p:nvPr/>
          </p:nvSpPr>
          <p:spPr>
            <a:xfrm>
              <a:off x="73543" y="3246299"/>
              <a:ext cx="1454244" cy="646331"/>
            </a:xfrm>
            <a:prstGeom prst="rect">
              <a:avLst/>
            </a:prstGeom>
            <a:noFill/>
          </p:spPr>
          <p:txBody>
            <a:bodyPr wrap="none" rtlCol="0">
              <a:spAutoFit/>
            </a:bodyPr>
            <a:lstStyle/>
            <a:p>
              <a:r>
                <a:rPr lang="en-US" b="1" dirty="0">
                  <a:solidFill>
                    <a:schemeClr val="accent6">
                      <a:lumMod val="75000"/>
                    </a:schemeClr>
                  </a:solidFill>
                  <a:latin typeface="Arial" panose="020B0604020202020204" pitchFamily="34" charset="0"/>
                  <a:cs typeface="Arial" panose="020B0604020202020204" pitchFamily="34" charset="0"/>
                </a:rPr>
                <a:t>Substituent</a:t>
              </a:r>
            </a:p>
            <a:p>
              <a:r>
                <a:rPr lang="en-US" b="1" dirty="0">
                  <a:solidFill>
                    <a:schemeClr val="accent6">
                      <a:lumMod val="75000"/>
                    </a:schemeClr>
                  </a:solidFill>
                  <a:latin typeface="Arial" panose="020B0604020202020204" pitchFamily="34" charset="0"/>
                  <a:cs typeface="Arial" panose="020B0604020202020204" pitchFamily="34" charset="0"/>
                </a:rPr>
                <a:t>attached</a:t>
              </a:r>
            </a:p>
          </p:txBody>
        </p:sp>
      </p:grpSp>
      <p:sp>
        <p:nvSpPr>
          <p:cNvPr id="8" name="Rectangle 40">
            <a:extLst>
              <a:ext uri="{FF2B5EF4-FFF2-40B4-BE49-F238E27FC236}">
                <a16:creationId xmlns:a16="http://schemas.microsoft.com/office/drawing/2014/main" id="{8B7EAF4C-9A2D-46D9-9E50-F68AF5C316B0}"/>
              </a:ext>
            </a:extLst>
          </p:cNvPr>
          <p:cNvSpPr>
            <a:spLocks noChangeArrowheads="1"/>
          </p:cNvSpPr>
          <p:nvPr/>
        </p:nvSpPr>
        <p:spPr bwMode="auto">
          <a:xfrm>
            <a:off x="3123000" y="423646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9" name="Object 8">
            <a:extLst>
              <a:ext uri="{FF2B5EF4-FFF2-40B4-BE49-F238E27FC236}">
                <a16:creationId xmlns:a16="http://schemas.microsoft.com/office/drawing/2014/main" id="{970BF6BB-F3B4-4028-8F70-00E70C2F6ACC}"/>
              </a:ext>
            </a:extLst>
          </p:cNvPr>
          <p:cNvGraphicFramePr>
            <a:graphicFrameLocks noChangeAspect="1"/>
          </p:cNvGraphicFramePr>
          <p:nvPr>
            <p:extLst>
              <p:ext uri="{D42A27DB-BD31-4B8C-83A1-F6EECF244321}">
                <p14:modId xmlns:p14="http://schemas.microsoft.com/office/powerpoint/2010/main" val="1255303265"/>
              </p:ext>
            </p:extLst>
          </p:nvPr>
        </p:nvGraphicFramePr>
        <p:xfrm>
          <a:off x="2358663" y="3891887"/>
          <a:ext cx="2831263" cy="1970141"/>
        </p:xfrm>
        <a:graphic>
          <a:graphicData uri="http://schemas.openxmlformats.org/presentationml/2006/ole">
            <mc:AlternateContent xmlns:mc="http://schemas.openxmlformats.org/markup-compatibility/2006">
              <mc:Choice xmlns:v="urn:schemas-microsoft-com:vml" Requires="v">
                <p:oleObj spid="_x0000_s10575" r:id="rId3" imgW="1756800" imgH="1223280" progId="ChemDraw.Document.6.0">
                  <p:embed/>
                </p:oleObj>
              </mc:Choice>
              <mc:Fallback>
                <p:oleObj r:id="rId3" imgW="1756800" imgH="1223280" progId="ChemDraw.Document.6.0">
                  <p:embed/>
                  <p:pic>
                    <p:nvPicPr>
                      <p:cNvPr id="0" name="Object 3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58663" y="3891887"/>
                        <a:ext cx="2831263" cy="1970141"/>
                      </a:xfrm>
                      <a:prstGeom prst="rect">
                        <a:avLst/>
                      </a:prstGeom>
                      <a:noFill/>
                    </p:spPr>
                  </p:pic>
                </p:oleObj>
              </mc:Fallback>
            </mc:AlternateContent>
          </a:graphicData>
        </a:graphic>
      </p:graphicFrame>
      <p:sp>
        <p:nvSpPr>
          <p:cNvPr id="10" name="Rectangle 42">
            <a:extLst>
              <a:ext uri="{FF2B5EF4-FFF2-40B4-BE49-F238E27FC236}">
                <a16:creationId xmlns:a16="http://schemas.microsoft.com/office/drawing/2014/main" id="{53C97459-2433-4FB5-BC87-D7CF1FFCDFD6}"/>
              </a:ext>
            </a:extLst>
          </p:cNvPr>
          <p:cNvSpPr>
            <a:spLocks noChangeArrowheads="1"/>
          </p:cNvSpPr>
          <p:nvPr/>
        </p:nvSpPr>
        <p:spPr bwMode="auto">
          <a:xfrm>
            <a:off x="799124" y="437770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1" name="Object 10">
            <a:extLst>
              <a:ext uri="{FF2B5EF4-FFF2-40B4-BE49-F238E27FC236}">
                <a16:creationId xmlns:a16="http://schemas.microsoft.com/office/drawing/2014/main" id="{3635C7EF-2881-4A40-83BF-E7252406A029}"/>
              </a:ext>
            </a:extLst>
          </p:cNvPr>
          <p:cNvGraphicFramePr>
            <a:graphicFrameLocks noChangeAspect="1"/>
          </p:cNvGraphicFramePr>
          <p:nvPr>
            <p:extLst>
              <p:ext uri="{D42A27DB-BD31-4B8C-83A1-F6EECF244321}">
                <p14:modId xmlns:p14="http://schemas.microsoft.com/office/powerpoint/2010/main" val="4171614803"/>
              </p:ext>
            </p:extLst>
          </p:nvPr>
        </p:nvGraphicFramePr>
        <p:xfrm>
          <a:off x="131263" y="4087793"/>
          <a:ext cx="2010806" cy="1774241"/>
        </p:xfrm>
        <a:graphic>
          <a:graphicData uri="http://schemas.openxmlformats.org/presentationml/2006/ole">
            <mc:AlternateContent xmlns:mc="http://schemas.openxmlformats.org/markup-compatibility/2006">
              <mc:Choice xmlns:v="urn:schemas-microsoft-com:vml" Requires="v">
                <p:oleObj spid="_x0000_s10576" r:id="rId5" imgW="1233360" imgH="1089000" progId="ChemDraw.Document.6.0">
                  <p:embed/>
                </p:oleObj>
              </mc:Choice>
              <mc:Fallback>
                <p:oleObj r:id="rId5" imgW="1233360" imgH="1089000" progId="ChemDraw.Document.6.0">
                  <p:embed/>
                  <p:pic>
                    <p:nvPicPr>
                      <p:cNvPr id="0" name="Object 4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1263" y="4087793"/>
                        <a:ext cx="2010806" cy="1774241"/>
                      </a:xfrm>
                      <a:prstGeom prst="rect">
                        <a:avLst/>
                      </a:prstGeom>
                      <a:noFill/>
                    </p:spPr>
                  </p:pic>
                </p:oleObj>
              </mc:Fallback>
            </mc:AlternateContent>
          </a:graphicData>
        </a:graphic>
      </p:graphicFrame>
      <p:sp>
        <p:nvSpPr>
          <p:cNvPr id="12" name="Rectangle 44">
            <a:extLst>
              <a:ext uri="{FF2B5EF4-FFF2-40B4-BE49-F238E27FC236}">
                <a16:creationId xmlns:a16="http://schemas.microsoft.com/office/drawing/2014/main" id="{C7209438-E912-4A62-BDF0-170EA93792CB}"/>
              </a:ext>
            </a:extLst>
          </p:cNvPr>
          <p:cNvSpPr>
            <a:spLocks noChangeArrowheads="1"/>
          </p:cNvSpPr>
          <p:nvPr/>
        </p:nvSpPr>
        <p:spPr bwMode="auto">
          <a:xfrm>
            <a:off x="6377088" y="408779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3" name="Object 12">
            <a:extLst>
              <a:ext uri="{FF2B5EF4-FFF2-40B4-BE49-F238E27FC236}">
                <a16:creationId xmlns:a16="http://schemas.microsoft.com/office/drawing/2014/main" id="{1B422A35-8BFF-4BF6-9597-71448E9BFB6D}"/>
              </a:ext>
            </a:extLst>
          </p:cNvPr>
          <p:cNvGraphicFramePr>
            <a:graphicFrameLocks noChangeAspect="1"/>
          </p:cNvGraphicFramePr>
          <p:nvPr>
            <p:extLst>
              <p:ext uri="{D42A27DB-BD31-4B8C-83A1-F6EECF244321}">
                <p14:modId xmlns:p14="http://schemas.microsoft.com/office/powerpoint/2010/main" val="3340351209"/>
              </p:ext>
            </p:extLst>
          </p:nvPr>
        </p:nvGraphicFramePr>
        <p:xfrm>
          <a:off x="5268892" y="3891887"/>
          <a:ext cx="2243135" cy="2335499"/>
        </p:xfrm>
        <a:graphic>
          <a:graphicData uri="http://schemas.openxmlformats.org/presentationml/2006/ole">
            <mc:AlternateContent xmlns:mc="http://schemas.openxmlformats.org/markup-compatibility/2006">
              <mc:Choice xmlns:v="urn:schemas-microsoft-com:vml" Requires="v">
                <p:oleObj spid="_x0000_s10577" r:id="rId7" imgW="1371960" imgH="1423440" progId="ChemDraw.Document.6.0">
                  <p:embed/>
                </p:oleObj>
              </mc:Choice>
              <mc:Fallback>
                <p:oleObj r:id="rId7" imgW="1371960" imgH="1423440" progId="ChemDraw.Document.6.0">
                  <p:embed/>
                  <p:pic>
                    <p:nvPicPr>
                      <p:cNvPr id="0" name="Object 4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268892" y="3891887"/>
                        <a:ext cx="2243135" cy="2335499"/>
                      </a:xfrm>
                      <a:prstGeom prst="rect">
                        <a:avLst/>
                      </a:prstGeom>
                      <a:noFill/>
                    </p:spPr>
                  </p:pic>
                </p:oleObj>
              </mc:Fallback>
            </mc:AlternateContent>
          </a:graphicData>
        </a:graphic>
      </p:graphicFrame>
      <p:sp>
        <p:nvSpPr>
          <p:cNvPr id="22" name="Rectangle 46">
            <a:extLst>
              <a:ext uri="{FF2B5EF4-FFF2-40B4-BE49-F238E27FC236}">
                <a16:creationId xmlns:a16="http://schemas.microsoft.com/office/drawing/2014/main" id="{4B288C05-82FC-48CF-9CB9-352520D513AD}"/>
              </a:ext>
            </a:extLst>
          </p:cNvPr>
          <p:cNvSpPr>
            <a:spLocks noChangeArrowheads="1"/>
          </p:cNvSpPr>
          <p:nvPr/>
        </p:nvSpPr>
        <p:spPr bwMode="auto">
          <a:xfrm>
            <a:off x="8647582" y="40345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3" name="Object 22">
            <a:extLst>
              <a:ext uri="{FF2B5EF4-FFF2-40B4-BE49-F238E27FC236}">
                <a16:creationId xmlns:a16="http://schemas.microsoft.com/office/drawing/2014/main" id="{8A37AC39-9343-4744-A97E-9674E23F0880}"/>
              </a:ext>
            </a:extLst>
          </p:cNvPr>
          <p:cNvGraphicFramePr>
            <a:graphicFrameLocks noChangeAspect="1"/>
          </p:cNvGraphicFramePr>
          <p:nvPr>
            <p:extLst>
              <p:ext uri="{D42A27DB-BD31-4B8C-83A1-F6EECF244321}">
                <p14:modId xmlns:p14="http://schemas.microsoft.com/office/powerpoint/2010/main" val="190895029"/>
              </p:ext>
            </p:extLst>
          </p:nvPr>
        </p:nvGraphicFramePr>
        <p:xfrm>
          <a:off x="7590994" y="3591002"/>
          <a:ext cx="4601006" cy="2571910"/>
        </p:xfrm>
        <a:graphic>
          <a:graphicData uri="http://schemas.openxmlformats.org/presentationml/2006/ole">
            <mc:AlternateContent xmlns:mc="http://schemas.openxmlformats.org/markup-compatibility/2006">
              <mc:Choice xmlns:v="urn:schemas-microsoft-com:vml" Requires="v">
                <p:oleObj spid="_x0000_s10578" r:id="rId9" imgW="2868840" imgH="1599840" progId="ChemDraw.Document.6.0">
                  <p:embed/>
                </p:oleObj>
              </mc:Choice>
              <mc:Fallback>
                <p:oleObj r:id="rId9" imgW="2868840" imgH="1599840" progId="ChemDraw.Document.6.0">
                  <p:embed/>
                  <p:pic>
                    <p:nvPicPr>
                      <p:cNvPr id="0" name="Object 4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590994" y="3591002"/>
                        <a:ext cx="4601006" cy="2571910"/>
                      </a:xfrm>
                      <a:prstGeom prst="rect">
                        <a:avLst/>
                      </a:prstGeom>
                      <a:noFill/>
                    </p:spPr>
                  </p:pic>
                </p:oleObj>
              </mc:Fallback>
            </mc:AlternateContent>
          </a:graphicData>
        </a:graphic>
      </p:graphicFrame>
    </p:spTree>
    <p:extLst>
      <p:ext uri="{BB962C8B-B14F-4D97-AF65-F5344CB8AC3E}">
        <p14:creationId xmlns:p14="http://schemas.microsoft.com/office/powerpoint/2010/main" val="27566001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D7C0CA7-B026-440C-96F0-D37BF5ECD586}"/>
              </a:ext>
            </a:extLst>
          </p:cNvPr>
          <p:cNvSpPr/>
          <p:nvPr/>
        </p:nvSpPr>
        <p:spPr>
          <a:xfrm>
            <a:off x="157904" y="272978"/>
            <a:ext cx="6759799" cy="461665"/>
          </a:xfrm>
          <a:prstGeom prst="rect">
            <a:avLst/>
          </a:prstGeom>
        </p:spPr>
        <p:txBody>
          <a:bodyPr wrap="none">
            <a:spAutoFit/>
          </a:bodyPr>
          <a:lstStyle/>
          <a:p>
            <a:r>
              <a:rPr lang="en-US" altLang="en-US" sz="2400" b="1" u="sng" dirty="0">
                <a:solidFill>
                  <a:srgbClr val="FF0000"/>
                </a:solidFill>
                <a:latin typeface="Arial" panose="020B0604020202020204" pitchFamily="34" charset="0"/>
                <a:cs typeface="Arial" panose="020B0604020202020204" pitchFamily="34" charset="0"/>
              </a:rPr>
              <a:t>IUPAC Nomenclature of Bridge Compounds</a:t>
            </a:r>
          </a:p>
        </p:txBody>
      </p:sp>
      <p:sp>
        <p:nvSpPr>
          <p:cNvPr id="2" name="Rectangle 2">
            <a:extLst>
              <a:ext uri="{FF2B5EF4-FFF2-40B4-BE49-F238E27FC236}">
                <a16:creationId xmlns:a16="http://schemas.microsoft.com/office/drawing/2014/main" id="{7E2EEFF8-C50D-49C8-AB30-DC6251BC119D}"/>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Rectangle 20">
            <a:extLst>
              <a:ext uri="{FF2B5EF4-FFF2-40B4-BE49-F238E27FC236}">
                <a16:creationId xmlns:a16="http://schemas.microsoft.com/office/drawing/2014/main" id="{FEDDBDF6-6252-4F21-81BF-11C79105B1A2}"/>
              </a:ext>
            </a:extLst>
          </p:cNvPr>
          <p:cNvSpPr>
            <a:spLocks noChangeArrowheads="1"/>
          </p:cNvSpPr>
          <p:nvPr/>
        </p:nvSpPr>
        <p:spPr bwMode="auto">
          <a:xfrm>
            <a:off x="157904" y="148727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6" name="Object 5">
            <a:extLst>
              <a:ext uri="{FF2B5EF4-FFF2-40B4-BE49-F238E27FC236}">
                <a16:creationId xmlns:a16="http://schemas.microsoft.com/office/drawing/2014/main" id="{53FB6BEB-18D8-4D46-9658-91982700D3AF}"/>
              </a:ext>
            </a:extLst>
          </p:cNvPr>
          <p:cNvGraphicFramePr>
            <a:graphicFrameLocks noChangeAspect="1"/>
          </p:cNvGraphicFramePr>
          <p:nvPr>
            <p:extLst>
              <p:ext uri="{D42A27DB-BD31-4B8C-83A1-F6EECF244321}">
                <p14:modId xmlns:p14="http://schemas.microsoft.com/office/powerpoint/2010/main" val="161850285"/>
              </p:ext>
            </p:extLst>
          </p:nvPr>
        </p:nvGraphicFramePr>
        <p:xfrm>
          <a:off x="2825337" y="995955"/>
          <a:ext cx="3451643" cy="1863887"/>
        </p:xfrm>
        <a:graphic>
          <a:graphicData uri="http://schemas.openxmlformats.org/presentationml/2006/ole">
            <mc:AlternateContent xmlns:mc="http://schemas.openxmlformats.org/markup-compatibility/2006">
              <mc:Choice xmlns:v="urn:schemas-microsoft-com:vml" Requires="v">
                <p:oleObj spid="_x0000_s9533" r:id="rId3" imgW="2017440" imgH="1088640" progId="ChemDraw.Document.6.0">
                  <p:embed/>
                </p:oleObj>
              </mc:Choice>
              <mc:Fallback>
                <p:oleObj r:id="rId3" imgW="2017440" imgH="1088640" progId="ChemDraw.Document.6.0">
                  <p:embed/>
                  <p:pic>
                    <p:nvPicPr>
                      <p:cNvPr id="0" name="Object 1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25337" y="995955"/>
                        <a:ext cx="3451643" cy="1863887"/>
                      </a:xfrm>
                      <a:prstGeom prst="rect">
                        <a:avLst/>
                      </a:prstGeom>
                      <a:noFill/>
                    </p:spPr>
                  </p:pic>
                </p:oleObj>
              </mc:Fallback>
            </mc:AlternateContent>
          </a:graphicData>
        </a:graphic>
      </p:graphicFrame>
      <p:sp>
        <p:nvSpPr>
          <p:cNvPr id="7" name="Rectangle 22">
            <a:extLst>
              <a:ext uri="{FF2B5EF4-FFF2-40B4-BE49-F238E27FC236}">
                <a16:creationId xmlns:a16="http://schemas.microsoft.com/office/drawing/2014/main" id="{8A67A9EE-16BD-4FE4-B3BA-008A45F231A1}"/>
              </a:ext>
            </a:extLst>
          </p:cNvPr>
          <p:cNvSpPr>
            <a:spLocks noChangeArrowheads="1"/>
          </p:cNvSpPr>
          <p:nvPr/>
        </p:nvSpPr>
        <p:spPr bwMode="auto">
          <a:xfrm>
            <a:off x="3194891" y="1200839"/>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9" name="Rectangle 24">
            <a:extLst>
              <a:ext uri="{FF2B5EF4-FFF2-40B4-BE49-F238E27FC236}">
                <a16:creationId xmlns:a16="http://schemas.microsoft.com/office/drawing/2014/main" id="{55AF0780-98C4-4FDD-8338-8F8048BC5BD2}"/>
              </a:ext>
            </a:extLst>
          </p:cNvPr>
          <p:cNvSpPr>
            <a:spLocks noChangeArrowheads="1"/>
          </p:cNvSpPr>
          <p:nvPr/>
        </p:nvSpPr>
        <p:spPr bwMode="auto">
          <a:xfrm>
            <a:off x="6231878" y="95864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0" name="Object 9">
            <a:extLst>
              <a:ext uri="{FF2B5EF4-FFF2-40B4-BE49-F238E27FC236}">
                <a16:creationId xmlns:a16="http://schemas.microsoft.com/office/drawing/2014/main" id="{8DB5B85D-1F0A-4040-AF90-6A5F47A93535}"/>
              </a:ext>
            </a:extLst>
          </p:cNvPr>
          <p:cNvGraphicFramePr>
            <a:graphicFrameLocks noChangeAspect="1"/>
          </p:cNvGraphicFramePr>
          <p:nvPr>
            <p:extLst>
              <p:ext uri="{D42A27DB-BD31-4B8C-83A1-F6EECF244321}">
                <p14:modId xmlns:p14="http://schemas.microsoft.com/office/powerpoint/2010/main" val="756026069"/>
              </p:ext>
            </p:extLst>
          </p:nvPr>
        </p:nvGraphicFramePr>
        <p:xfrm>
          <a:off x="5709484" y="4265990"/>
          <a:ext cx="2884146" cy="1633368"/>
        </p:xfrm>
        <a:graphic>
          <a:graphicData uri="http://schemas.openxmlformats.org/presentationml/2006/ole">
            <mc:AlternateContent xmlns:mc="http://schemas.openxmlformats.org/markup-compatibility/2006">
              <mc:Choice xmlns:v="urn:schemas-microsoft-com:vml" Requires="v">
                <p:oleObj spid="_x0000_s9534" r:id="rId5" imgW="1578600" imgH="894240" progId="ChemDraw.Document.6.0">
                  <p:embed/>
                </p:oleObj>
              </mc:Choice>
              <mc:Fallback>
                <p:oleObj r:id="rId5" imgW="1578600" imgH="894240" progId="ChemDraw.Document.6.0">
                  <p:embed/>
                  <p:pic>
                    <p:nvPicPr>
                      <p:cNvPr id="0" name="Object 2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709484" y="4265990"/>
                        <a:ext cx="2884146" cy="1633368"/>
                      </a:xfrm>
                      <a:prstGeom prst="rect">
                        <a:avLst/>
                      </a:prstGeom>
                      <a:noFill/>
                    </p:spPr>
                  </p:pic>
                </p:oleObj>
              </mc:Fallback>
            </mc:AlternateContent>
          </a:graphicData>
        </a:graphic>
      </p:graphicFrame>
      <p:sp>
        <p:nvSpPr>
          <p:cNvPr id="11" name="Rectangle 26">
            <a:extLst>
              <a:ext uri="{FF2B5EF4-FFF2-40B4-BE49-F238E27FC236}">
                <a16:creationId xmlns:a16="http://schemas.microsoft.com/office/drawing/2014/main" id="{D3F7B42F-A261-4F74-8BDF-120F4684AAF6}"/>
              </a:ext>
            </a:extLst>
          </p:cNvPr>
          <p:cNvSpPr>
            <a:spLocks noChangeArrowheads="1"/>
          </p:cNvSpPr>
          <p:nvPr/>
        </p:nvSpPr>
        <p:spPr bwMode="auto">
          <a:xfrm>
            <a:off x="9827151" y="4532636"/>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2" name="Object 11">
            <a:extLst>
              <a:ext uri="{FF2B5EF4-FFF2-40B4-BE49-F238E27FC236}">
                <a16:creationId xmlns:a16="http://schemas.microsoft.com/office/drawing/2014/main" id="{A0BEEB02-1E2A-455A-A8BF-60F28BF1E375}"/>
              </a:ext>
            </a:extLst>
          </p:cNvPr>
          <p:cNvGraphicFramePr>
            <a:graphicFrameLocks noChangeAspect="1"/>
          </p:cNvGraphicFramePr>
          <p:nvPr>
            <p:extLst>
              <p:ext uri="{D42A27DB-BD31-4B8C-83A1-F6EECF244321}">
                <p14:modId xmlns:p14="http://schemas.microsoft.com/office/powerpoint/2010/main" val="4167339125"/>
              </p:ext>
            </p:extLst>
          </p:nvPr>
        </p:nvGraphicFramePr>
        <p:xfrm>
          <a:off x="1030419" y="3659512"/>
          <a:ext cx="2996016" cy="1863881"/>
        </p:xfrm>
        <a:graphic>
          <a:graphicData uri="http://schemas.openxmlformats.org/presentationml/2006/ole">
            <mc:AlternateContent xmlns:mc="http://schemas.openxmlformats.org/markup-compatibility/2006">
              <mc:Choice xmlns:v="urn:schemas-microsoft-com:vml" Requires="v">
                <p:oleObj spid="_x0000_s9535" r:id="rId7" imgW="1749600" imgH="1086120" progId="ChemDraw.Document.6.0">
                  <p:embed/>
                </p:oleObj>
              </mc:Choice>
              <mc:Fallback>
                <p:oleObj r:id="rId7" imgW="1749600" imgH="1086120" progId="ChemDraw.Document.6.0">
                  <p:embed/>
                  <p:pic>
                    <p:nvPicPr>
                      <p:cNvPr id="0" name="Object 2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30419" y="3659512"/>
                        <a:ext cx="2996016" cy="1863881"/>
                      </a:xfrm>
                      <a:prstGeom prst="rect">
                        <a:avLst/>
                      </a:prstGeom>
                      <a:noFill/>
                    </p:spPr>
                  </p:pic>
                </p:oleObj>
              </mc:Fallback>
            </mc:AlternateContent>
          </a:graphicData>
        </a:graphic>
      </p:graphicFrame>
      <p:sp>
        <p:nvSpPr>
          <p:cNvPr id="13" name="Rectangle 28">
            <a:extLst>
              <a:ext uri="{FF2B5EF4-FFF2-40B4-BE49-F238E27FC236}">
                <a16:creationId xmlns:a16="http://schemas.microsoft.com/office/drawing/2014/main" id="{BF22BFC3-6FFA-4D4C-9087-DEEFD4D172F1}"/>
              </a:ext>
            </a:extLst>
          </p:cNvPr>
          <p:cNvSpPr>
            <a:spLocks noChangeArrowheads="1"/>
          </p:cNvSpPr>
          <p:nvPr/>
        </p:nvSpPr>
        <p:spPr bwMode="auto">
          <a:xfrm>
            <a:off x="9078004" y="59961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4" name="Object 13">
            <a:extLst>
              <a:ext uri="{FF2B5EF4-FFF2-40B4-BE49-F238E27FC236}">
                <a16:creationId xmlns:a16="http://schemas.microsoft.com/office/drawing/2014/main" id="{29C9CB3E-1BC6-4C45-A802-116EDC42D908}"/>
              </a:ext>
            </a:extLst>
          </p:cNvPr>
          <p:cNvGraphicFramePr>
            <a:graphicFrameLocks noChangeAspect="1"/>
          </p:cNvGraphicFramePr>
          <p:nvPr>
            <p:extLst>
              <p:ext uri="{D42A27DB-BD31-4B8C-83A1-F6EECF244321}">
                <p14:modId xmlns:p14="http://schemas.microsoft.com/office/powerpoint/2010/main" val="1054468373"/>
              </p:ext>
            </p:extLst>
          </p:nvPr>
        </p:nvGraphicFramePr>
        <p:xfrm>
          <a:off x="7821546" y="1188213"/>
          <a:ext cx="3254124" cy="2070806"/>
        </p:xfrm>
        <a:graphic>
          <a:graphicData uri="http://schemas.openxmlformats.org/presentationml/2006/ole">
            <mc:AlternateContent xmlns:mc="http://schemas.openxmlformats.org/markup-compatibility/2006">
              <mc:Choice xmlns:v="urn:schemas-microsoft-com:vml" Requires="v">
                <p:oleObj spid="_x0000_s9536" r:id="rId9" imgW="1951920" imgH="1240200" progId="ChemDraw.Document.6.0">
                  <p:embed/>
                </p:oleObj>
              </mc:Choice>
              <mc:Fallback>
                <p:oleObj r:id="rId9" imgW="1951920" imgH="1240200" progId="ChemDraw.Document.6.0">
                  <p:embed/>
                  <p:pic>
                    <p:nvPicPr>
                      <p:cNvPr id="0" name="Object 2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821546" y="1188213"/>
                        <a:ext cx="3254124" cy="2070806"/>
                      </a:xfrm>
                      <a:prstGeom prst="rect">
                        <a:avLst/>
                      </a:prstGeom>
                      <a:noFill/>
                    </p:spPr>
                  </p:pic>
                </p:oleObj>
              </mc:Fallback>
            </mc:AlternateContent>
          </a:graphicData>
        </a:graphic>
      </p:graphicFrame>
    </p:spTree>
    <p:extLst>
      <p:ext uri="{BB962C8B-B14F-4D97-AF65-F5344CB8AC3E}">
        <p14:creationId xmlns:p14="http://schemas.microsoft.com/office/powerpoint/2010/main" val="2435095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2000FF0-2B0A-4BF1-A461-5956BF5A135F}"/>
              </a:ext>
            </a:extLst>
          </p:cNvPr>
          <p:cNvSpPr txBox="1"/>
          <p:nvPr/>
        </p:nvSpPr>
        <p:spPr>
          <a:xfrm>
            <a:off x="3227939" y="2699129"/>
            <a:ext cx="6163675" cy="1107996"/>
          </a:xfrm>
          <a:prstGeom prst="rect">
            <a:avLst/>
          </a:prstGeom>
          <a:noFill/>
        </p:spPr>
        <p:txBody>
          <a:bodyPr wrap="none" rtlCol="0">
            <a:spAutoFit/>
          </a:bodyPr>
          <a:lstStyle/>
          <a:p>
            <a:r>
              <a:rPr lang="en-US" sz="6600" dirty="0">
                <a:ln w="0"/>
                <a:solidFill>
                  <a:schemeClr val="accent1">
                    <a:lumMod val="75000"/>
                  </a:schemeClr>
                </a:solidFill>
                <a:effectLst>
                  <a:reflection blurRad="6350" stA="53000" endA="300" endPos="35500" dir="5400000" sy="-90000" algn="bl" rotWithShape="0"/>
                </a:effectLst>
                <a:latin typeface="Arial" panose="020B0604020202020204" pitchFamily="34" charset="0"/>
                <a:cs typeface="Arial" panose="020B0604020202020204" pitchFamily="34" charset="0"/>
              </a:rPr>
              <a:t>Thank You All…</a:t>
            </a:r>
          </a:p>
        </p:txBody>
      </p:sp>
    </p:spTree>
    <p:extLst>
      <p:ext uri="{BB962C8B-B14F-4D97-AF65-F5344CB8AC3E}">
        <p14:creationId xmlns:p14="http://schemas.microsoft.com/office/powerpoint/2010/main" val="41772158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orbel">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26</TotalTime>
  <Words>536</Words>
  <Application>Microsoft Office PowerPoint</Application>
  <PresentationFormat>Widescreen</PresentationFormat>
  <Paragraphs>73</Paragraphs>
  <Slides>9</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2</vt:i4>
      </vt:variant>
      <vt:variant>
        <vt:lpstr>Slide Titles</vt:lpstr>
      </vt:variant>
      <vt:variant>
        <vt:i4>9</vt:i4>
      </vt:variant>
    </vt:vector>
  </HeadingPairs>
  <TitlesOfParts>
    <vt:vector size="16" baseType="lpstr">
      <vt:lpstr>Arial</vt:lpstr>
      <vt:lpstr>Calibri</vt:lpstr>
      <vt:lpstr>Corbel</vt:lpstr>
      <vt:lpstr>Wingdings</vt:lpstr>
      <vt:lpstr>Office Theme</vt:lpstr>
      <vt:lpstr>CS ChemDraw Drawing</vt:lpstr>
      <vt:lpstr>ChemDraw.Document.6.0</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Chemistry</dc:creator>
  <cp:lastModifiedBy>Chemistry</cp:lastModifiedBy>
  <cp:revision>56</cp:revision>
  <dcterms:created xsi:type="dcterms:W3CDTF">2019-01-11T09:08:20Z</dcterms:created>
  <dcterms:modified xsi:type="dcterms:W3CDTF">2019-05-08T07:00:36Z</dcterms:modified>
</cp:coreProperties>
</file>